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8" r:id="rId2"/>
    <p:sldId id="261" r:id="rId3"/>
    <p:sldId id="262" r:id="rId4"/>
    <p:sldId id="263" r:id="rId5"/>
    <p:sldId id="264" r:id="rId6"/>
    <p:sldId id="265" r:id="rId7"/>
    <p:sldId id="266" r:id="rId8"/>
    <p:sldId id="267" r:id="rId9"/>
    <p:sldId id="298" r:id="rId10"/>
    <p:sldId id="299" r:id="rId11"/>
    <p:sldId id="300" r:id="rId12"/>
    <p:sldId id="357" r:id="rId13"/>
    <p:sldId id="302" r:id="rId14"/>
    <p:sldId id="994" r:id="rId15"/>
    <p:sldId id="1009" r:id="rId16"/>
    <p:sldId id="305" r:id="rId17"/>
    <p:sldId id="297" r:id="rId18"/>
    <p:sldId id="996" r:id="rId19"/>
    <p:sldId id="989" r:id="rId20"/>
    <p:sldId id="308" r:id="rId21"/>
    <p:sldId id="309" r:id="rId22"/>
    <p:sldId id="310" r:id="rId23"/>
    <p:sldId id="311" r:id="rId24"/>
    <p:sldId id="312" r:id="rId25"/>
    <p:sldId id="313" r:id="rId26"/>
    <p:sldId id="314" r:id="rId27"/>
    <p:sldId id="998" r:id="rId28"/>
    <p:sldId id="999" r:id="rId29"/>
    <p:sldId id="1003" r:id="rId30"/>
    <p:sldId id="316" r:id="rId31"/>
    <p:sldId id="1004" r:id="rId32"/>
    <p:sldId id="1005" r:id="rId33"/>
    <p:sldId id="1006" r:id="rId34"/>
    <p:sldId id="1007" r:id="rId35"/>
    <p:sldId id="1008" r:id="rId36"/>
    <p:sldId id="320" r:id="rId37"/>
    <p:sldId id="322" r:id="rId38"/>
    <p:sldId id="323" r:id="rId39"/>
    <p:sldId id="321" r:id="rId40"/>
    <p:sldId id="324" r:id="rId41"/>
    <p:sldId id="325" r:id="rId42"/>
    <p:sldId id="1001" r:id="rId43"/>
    <p:sldId id="326" r:id="rId44"/>
    <p:sldId id="327" r:id="rId45"/>
    <p:sldId id="328" r:id="rId46"/>
    <p:sldId id="277" r:id="rId47"/>
    <p:sldId id="332" r:id="rId48"/>
    <p:sldId id="331" r:id="rId49"/>
    <p:sldId id="333" r:id="rId50"/>
    <p:sldId id="334" r:id="rId51"/>
    <p:sldId id="335" r:id="rId52"/>
    <p:sldId id="336" r:id="rId53"/>
    <p:sldId id="337" r:id="rId54"/>
    <p:sldId id="1010" r:id="rId55"/>
    <p:sldId id="303" r:id="rId56"/>
    <p:sldId id="340" r:id="rId57"/>
    <p:sldId id="341" r:id="rId58"/>
    <p:sldId id="342" r:id="rId59"/>
    <p:sldId id="343" r:id="rId60"/>
    <p:sldId id="1000" r:id="rId61"/>
    <p:sldId id="344" r:id="rId62"/>
    <p:sldId id="345" r:id="rId63"/>
    <p:sldId id="346" r:id="rId64"/>
    <p:sldId id="347" r:id="rId65"/>
    <p:sldId id="348" r:id="rId66"/>
    <p:sldId id="349" r:id="rId67"/>
    <p:sldId id="350" r:id="rId68"/>
    <p:sldId id="1002" r:id="rId69"/>
    <p:sldId id="351" r:id="rId70"/>
    <p:sldId id="352" r:id="rId71"/>
    <p:sldId id="353" r:id="rId72"/>
    <p:sldId id="354" r:id="rId73"/>
    <p:sldId id="355"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1C3B91F-609D-4EC8-8DBA-0BC5FD7D1E0F}">
          <p14:sldIdLst>
            <p14:sldId id="258"/>
            <p14:sldId id="261"/>
            <p14:sldId id="262"/>
            <p14:sldId id="263"/>
            <p14:sldId id="264"/>
            <p14:sldId id="265"/>
            <p14:sldId id="266"/>
            <p14:sldId id="267"/>
            <p14:sldId id="298"/>
            <p14:sldId id="299"/>
            <p14:sldId id="300"/>
            <p14:sldId id="357"/>
            <p14:sldId id="302"/>
            <p14:sldId id="994"/>
            <p14:sldId id="1009"/>
            <p14:sldId id="305"/>
            <p14:sldId id="297"/>
            <p14:sldId id="996"/>
            <p14:sldId id="989"/>
            <p14:sldId id="308"/>
            <p14:sldId id="309"/>
            <p14:sldId id="310"/>
            <p14:sldId id="311"/>
            <p14:sldId id="312"/>
            <p14:sldId id="313"/>
            <p14:sldId id="314"/>
            <p14:sldId id="998"/>
            <p14:sldId id="999"/>
            <p14:sldId id="1003"/>
            <p14:sldId id="316"/>
            <p14:sldId id="1004"/>
            <p14:sldId id="1005"/>
            <p14:sldId id="1006"/>
            <p14:sldId id="1007"/>
            <p14:sldId id="1008"/>
            <p14:sldId id="320"/>
            <p14:sldId id="322"/>
            <p14:sldId id="323"/>
            <p14:sldId id="321"/>
            <p14:sldId id="324"/>
          </p14:sldIdLst>
        </p14:section>
        <p14:section name="Section sans titre" id="{EC2940E2-3997-4092-8042-D910FFA7B2E4}">
          <p14:sldIdLst>
            <p14:sldId id="325"/>
            <p14:sldId id="1001"/>
            <p14:sldId id="326"/>
            <p14:sldId id="327"/>
            <p14:sldId id="328"/>
            <p14:sldId id="277"/>
            <p14:sldId id="332"/>
            <p14:sldId id="331"/>
            <p14:sldId id="333"/>
            <p14:sldId id="334"/>
            <p14:sldId id="335"/>
            <p14:sldId id="336"/>
            <p14:sldId id="337"/>
            <p14:sldId id="1010"/>
            <p14:sldId id="303"/>
            <p14:sldId id="340"/>
            <p14:sldId id="341"/>
            <p14:sldId id="342"/>
            <p14:sldId id="343"/>
            <p14:sldId id="1000"/>
            <p14:sldId id="344"/>
            <p14:sldId id="345"/>
            <p14:sldId id="346"/>
            <p14:sldId id="347"/>
            <p14:sldId id="348"/>
            <p14:sldId id="349"/>
            <p14:sldId id="350"/>
            <p14:sldId id="1002"/>
            <p14:sldId id="351"/>
            <p14:sldId id="352"/>
            <p14:sldId id="353"/>
            <p14:sldId id="354"/>
            <p14:sldId id="3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41" clrIdx="0">
    <p:extLst>
      <p:ext uri="{19B8F6BF-5375-455C-9EA6-DF929625EA0E}">
        <p15:presenceInfo xmlns:p15="http://schemas.microsoft.com/office/powerpoint/2012/main" userId="S-1-5-21-789646760-378479060-1264475144-1163" providerId="AD"/>
      </p:ext>
    </p:extLst>
  </p:cmAuthor>
  <p:cmAuthor id="2" name="George Honos" initials="GH" lastIdx="17" clrIdx="1">
    <p:extLst>
      <p:ext uri="{19B8F6BF-5375-455C-9EA6-DF929625EA0E}">
        <p15:presenceInfo xmlns:p15="http://schemas.microsoft.com/office/powerpoint/2012/main" userId="George Honos" providerId="None"/>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02060"/>
    <a:srgbClr val="404040"/>
    <a:srgbClr val="494748"/>
    <a:srgbClr val="426C9F"/>
    <a:srgbClr val="0039AC"/>
    <a:srgbClr val="3F7FFF"/>
    <a:srgbClr val="183059"/>
    <a:srgbClr val="DFEBF7"/>
    <a:srgbClr val="97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62696" autoAdjust="0"/>
  </p:normalViewPr>
  <p:slideViewPr>
    <p:cSldViewPr snapToGrid="0">
      <p:cViewPr varScale="1">
        <p:scale>
          <a:sx n="53" d="100"/>
          <a:sy n="53" d="100"/>
        </p:scale>
        <p:origin x="2352" y="26"/>
      </p:cViewPr>
      <p:guideLst>
        <p:guide orient="horz" pos="2160"/>
        <p:guide pos="2880"/>
      </p:guideLst>
    </p:cSldViewPr>
  </p:slideViewPr>
  <p:outlineViewPr>
    <p:cViewPr>
      <p:scale>
        <a:sx n="33" d="100"/>
        <a:sy n="33" d="100"/>
      </p:scale>
      <p:origin x="0" y="-10704"/>
    </p:cViewPr>
  </p:outlineViewPr>
  <p:notesTextViewPr>
    <p:cViewPr>
      <p:scale>
        <a:sx n="1" d="1"/>
        <a:sy n="1" d="1"/>
      </p:scale>
      <p:origin x="0" y="0"/>
    </p:cViewPr>
  </p:notesTextViewPr>
  <p:sorterViewPr>
    <p:cViewPr varScale="1">
      <p:scale>
        <a:sx n="100" d="100"/>
        <a:sy n="100" d="100"/>
      </p:scale>
      <p:origin x="0" y="-20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en désaccord</c:v>
                </c:pt>
                <c:pt idx="2">
                  <c:v>2.5 mg BID en accord</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en désaccord</c:v>
                </c:pt>
                <c:pt idx="2">
                  <c:v>110 mg BID en accord</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en désaccord</c:v>
                </c:pt>
                <c:pt idx="2">
                  <c:v>15 mg OD en accord</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180519488"/>
        <c:axId val="180520064"/>
      </c:scatterChart>
      <c:valAx>
        <c:axId val="180519488"/>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180520064"/>
        <c:crosses val="autoZero"/>
        <c:crossBetween val="midCat"/>
        <c:majorUnit val="0.2"/>
        <c:minorUnit val="0.1"/>
      </c:valAx>
      <c:valAx>
        <c:axId val="180520064"/>
        <c:scaling>
          <c:orientation val="minMax"/>
        </c:scaling>
        <c:delete val="1"/>
        <c:axPos val="l"/>
        <c:numFmt formatCode="General" sourceLinked="1"/>
        <c:majorTickMark val="out"/>
        <c:minorTickMark val="none"/>
        <c:tickLblPos val="nextTo"/>
        <c:crossAx val="180519488"/>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182219776"/>
        <c:axId val="180522944"/>
      </c:barChart>
      <c:catAx>
        <c:axId val="182219776"/>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180522944"/>
        <c:crosses val="autoZero"/>
        <c:auto val="1"/>
        <c:lblAlgn val="ctr"/>
        <c:lblOffset val="100"/>
        <c:noMultiLvlLbl val="0"/>
      </c:catAx>
      <c:valAx>
        <c:axId val="180522944"/>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18221977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8/23/2019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59.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60.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1</a:t>
            </a:fld>
            <a:endParaRPr lang="en-US"/>
          </a:p>
        </p:txBody>
      </p:sp>
    </p:spTree>
    <p:extLst>
      <p:ext uri="{BB962C8B-B14F-4D97-AF65-F5344CB8AC3E}">
        <p14:creationId xmlns:p14="http://schemas.microsoft.com/office/powerpoint/2010/main" val="325604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dirty="0">
                <a:ea typeface="ＭＳ Ｐゴシック" pitchFamily="34" charset="-128"/>
              </a:rPr>
              <a:t>Il faut rappeler aux médecins que la FANV touche les patients qui ne sont PAS porteurs de prothèse valvulaire cardiaque OU qui ne sont pas atteints d’une maladie rhumatismale de la valve mitrale</a:t>
            </a:r>
            <a:r>
              <a:rPr lang="fr-CA" baseline="0" dirty="0">
                <a:ea typeface="ＭＳ Ｐゴシック" pitchFamily="34" charset="-128"/>
              </a:rPr>
              <a:t> (relativement</a:t>
            </a:r>
            <a:r>
              <a:rPr lang="fr-CA" dirty="0">
                <a:ea typeface="ＭＳ Ｐゴシック" pitchFamily="34" charset="-128"/>
              </a:rPr>
              <a:t> rare au Canada de nos jours</a:t>
            </a:r>
            <a:r>
              <a:rPr lang="fr-CA" baseline="0" dirty="0">
                <a:ea typeface="ＭＳ Ｐゴシック" pitchFamily="34" charset="-128"/>
              </a:rPr>
              <a:t>). Les   patients présentant TOUTES les formes de maladie valvulaire cardiaque, incluant les bioprothèses valvulaires, répondent au diagnostic</a:t>
            </a:r>
            <a:r>
              <a:rPr lang="fr-CA" dirty="0">
                <a:ea typeface="ＭＳ Ｐゴシック" pitchFamily="34" charset="-128"/>
              </a:rPr>
              <a:t> de FANV</a:t>
            </a:r>
            <a:r>
              <a:rPr lang="fr-CA" baseline="0" dirty="0">
                <a:ea typeface="ＭＳ Ｐゴシック" pitchFamily="34" charset="-128"/>
              </a:rPr>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CA" dirty="0"/>
              <a:t>Plus de 70 000 patients qui ont reçu différents AOD comparativement à la warfarine (mais qui n’ont pas été comparés entre eux) ont été étudiés prospectivement</a:t>
            </a:r>
            <a:r>
              <a:rPr lang="fr-CA" baseline="0" dirty="0"/>
              <a:t>.</a:t>
            </a:r>
          </a:p>
          <a:p>
            <a:pPr marL="171450" indent="-171450">
              <a:buFontTx/>
              <a:buChar char="-"/>
            </a:pPr>
            <a:r>
              <a:rPr lang="fr-CA" baseline="0" dirty="0"/>
              <a:t>L’âge</a:t>
            </a:r>
            <a:r>
              <a:rPr lang="fr-CA" dirty="0"/>
              <a:t> moyen était de plus de 70 ans dans chaque étude</a:t>
            </a:r>
            <a:r>
              <a:rPr lang="fr-CA" baseline="0" dirty="0"/>
              <a:t> (la FA est une arythmie des </a:t>
            </a:r>
            <a:r>
              <a:rPr lang="fr-CA" dirty="0"/>
              <a:t>sujets âgés</a:t>
            </a:r>
            <a:r>
              <a:rPr lang="fr-CA" baseline="0" dirty="0"/>
              <a:t>). Les comorbidités, et par conséquent les défis du traitement, sont très fréquents!</a:t>
            </a:r>
          </a:p>
          <a:p>
            <a:pPr marL="171450" indent="-171450">
              <a:buFontTx/>
              <a:buChar char="-"/>
            </a:pPr>
            <a:r>
              <a:rPr lang="fr-CA" baseline="0" dirty="0"/>
              <a:t>Les femmes représentaient jusqu’à 40% des sujets répartis au hasard dans ces études (pour une fois </a:t>
            </a:r>
            <a:r>
              <a:rPr lang="fr-CA" dirty="0"/>
              <a:t>bien représentées, les résultats s’appliquant à elles)</a:t>
            </a:r>
            <a:r>
              <a:rPr lang="fr-CA" baseline="0" dirty="0"/>
              <a:t>!</a:t>
            </a:r>
          </a:p>
          <a:p>
            <a:pPr marL="171450" indent="-171450">
              <a:buFontTx/>
              <a:buChar char="-"/>
            </a:pPr>
            <a:r>
              <a:rPr lang="fr-CA" baseline="0" dirty="0"/>
              <a:t>L’utilisation d’AAS était autorisée dans chaque étude si cela était indiqué </a:t>
            </a:r>
            <a:r>
              <a:rPr lang="fr-CA" dirty="0"/>
              <a:t>par l’investigateur</a:t>
            </a:r>
            <a:r>
              <a:rPr lang="fr-CA" baseline="0" dirty="0"/>
              <a:t> (jusqu’à 40% des patients recevaient</a:t>
            </a:r>
            <a:r>
              <a:rPr lang="fr-CA" dirty="0"/>
              <a:t> de l’AAS en concomitance</a:t>
            </a:r>
            <a:r>
              <a:rPr lang="fr-CA" baseline="0" dirty="0"/>
              <a:t>).  Cela nous permet de voir l’effet important de l’association</a:t>
            </a:r>
            <a:r>
              <a:rPr lang="fr-CA" dirty="0"/>
              <a:t> AAS+AOD ou AAS + warfarine sur le risque hémorragique et souligne l’importance d’arrêter l’AAS (et les AINS) lorsque cela est possible lorsqu’on prescrit un AOD</a:t>
            </a:r>
            <a:endParaRPr lang="fr-CA" baseline="0" dirty="0"/>
          </a:p>
          <a:p>
            <a:pPr marL="171450" indent="-171450">
              <a:buFontTx/>
              <a:buChar char="-"/>
            </a:pPr>
            <a:r>
              <a:rPr lang="fr-CA" dirty="0"/>
              <a:t>C</a:t>
            </a:r>
            <a:r>
              <a:rPr lang="fr-CA" baseline="0" dirty="0"/>
              <a:t>es études ont réparti</a:t>
            </a:r>
            <a:r>
              <a:rPr lang="fr-CA" dirty="0"/>
              <a:t> au hasard des patients atteints de FA présentant une large gamme de risques annuels d’AVC et d’embolie systémique sur la base de leur score CHADS2</a:t>
            </a:r>
            <a:r>
              <a:rPr lang="fr-CA" baseline="0" dirty="0"/>
              <a:t>.  Deux des quatre études ont réparti au hasard </a:t>
            </a:r>
            <a:r>
              <a:rPr lang="fr-CA" dirty="0"/>
              <a:t>des patients ayant un faible risque démontré par leur score CHADS2 (0 à 1), alors que les deux autres se sont concentrées sur les patients atteints de FA présentant un risque annuel plus élevé</a:t>
            </a:r>
            <a:r>
              <a:rPr lang="fr-CA" baseline="0" dirty="0"/>
              <a:t>.  Ces résultats ont des implications évidentes lorsqu’on s’efforce de comparer les résultats d’efficacité et d’innocuité des AOD vs la warfarine en utilisant des comparaisons indirectes</a:t>
            </a:r>
            <a:r>
              <a:rPr lang="fr-CA" dirty="0"/>
              <a:t> et des méta-analyses</a:t>
            </a:r>
            <a:r>
              <a:rPr lang="en-US" baseline="0" dirty="0"/>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taux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endParaRPr lang="en-CA" dirty="0"/>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81229" indent="-181229">
              <a:buFont typeface="Arial"/>
              <a:buChar char="•"/>
            </a:pPr>
            <a:r>
              <a:rPr lang="fr-CA" sz="1200" noProof="0" dirty="0"/>
              <a:t>Dans les essais cliniques, les AOD peuvent</a:t>
            </a:r>
            <a:r>
              <a:rPr lang="fr-CA" sz="1200" baseline="0" noProof="0" dirty="0"/>
              <a:t> être différenciés sur la base de leur efficacité et du risque hémorragique</a:t>
            </a:r>
            <a:r>
              <a:rPr lang="fr-CA" sz="1200" noProof="0" dirty="0"/>
              <a:t> (et sur</a:t>
            </a:r>
            <a:r>
              <a:rPr lang="fr-CA" sz="1200" baseline="0" noProof="0" dirty="0"/>
              <a:t> la base de notre expérience actuelle et future dans le monde réel </a:t>
            </a:r>
            <a:r>
              <a:rPr lang="fr-CA" sz="1200" noProof="0" dirty="0"/>
              <a:t>…) tout en reconnaissant les limites des comparaisons cliniques indirectes.  Les AOD peuvent également être différenciés sur la base d’autres facteurs</a:t>
            </a:r>
            <a:r>
              <a:rPr lang="fr-CA" sz="1200" baseline="0" noProof="0" dirty="0"/>
              <a:t> qui sont résumés dans cette diapositive</a:t>
            </a:r>
            <a:r>
              <a:rPr lang="fr-CA" sz="1200" noProof="0" dirty="0"/>
              <a:t>. Les paramètres tels qu’une fonction rénale limite, une susceptibilité à la dyspepsie, un apport alimentaire irrégulier, la nécessité d’une préparation du médicament</a:t>
            </a:r>
            <a:r>
              <a:rPr lang="fr-CA" sz="1200" baseline="0" noProof="0" dirty="0"/>
              <a:t> dans un emballage en plaquettes, une dysfonction cognitive et une inobservance d’une posologie BID, etc. peuvent entrer en compte dans la sélection du médicament optimal pour un patient donné!</a:t>
            </a:r>
          </a:p>
          <a:p>
            <a:pPr marL="181229" indent="-181229">
              <a:buFont typeface="Arial"/>
              <a:buChar char="•"/>
            </a:pPr>
            <a:r>
              <a:rPr lang="fr-CA" sz="1200" baseline="0" noProof="0" dirty="0"/>
              <a:t>Le Tmax de tous les AOD est de 2 à 4 heures seulement. Cela signifie que contrairement à la warfarine, l’effet anticoagulant est rapide, c’est-à-dire de 2 heures après administration uniquement. Cela a d’importantes implications pour le « relais » héparine qui n’est plus nécessaire avec les AOD ainsi que pour le délai pour reprendre le traitement par un AOD après l’intervention.</a:t>
            </a:r>
          </a:p>
          <a:p>
            <a:pPr marL="181229" indent="-181229">
              <a:buFont typeface="Arial"/>
              <a:buChar char="•"/>
            </a:pPr>
            <a:r>
              <a:rPr lang="fr-CA" sz="1200" baseline="0" noProof="0" dirty="0"/>
              <a:t>Tous les AOD ont une courte demi-vie de 12 heures chez les patients dont la fonction rénale est préservée (</a:t>
            </a:r>
            <a:r>
              <a:rPr lang="fr-CA" sz="1200" baseline="0" noProof="0" dirty="0" err="1"/>
              <a:t>CrCl</a:t>
            </a:r>
            <a:r>
              <a:rPr lang="fr-CA" sz="1200" baseline="0" noProof="0" dirty="0"/>
              <a:t> &gt; 60 </a:t>
            </a:r>
            <a:r>
              <a:rPr lang="fr-CA" sz="1200" baseline="0" noProof="0" dirty="0" err="1"/>
              <a:t>mL</a:t>
            </a:r>
            <a:r>
              <a:rPr lang="fr-CA" sz="1200" baseline="0" noProof="0" dirty="0"/>
              <a:t>/min).  C’est un avantage majeur par rapport à la warfarine qui a une demi-vie de 36 heures ou plus selon la fonction hépatique. La plupart des interventions à risque hémorragique intermédiaire ou élevé peuvent être réalisées dans un délai de 1 à 2 jours respectivement après l’arrêt de l’AOD, le délai étant plus long en cas de dysfonction rénale. De plus, une hémorragie majeure peut généralement être maîtrisée avec des mesures locales et de soutien, étant donné  que l’effet de l’AOD se dissipe rapidement.  Des antidotes spécifiques des AOD sont donc rarement nécessaires.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altLang="en-US" sz="1000" b="1" noProof="0" dirty="0"/>
              <a:t>Points clés :</a:t>
            </a:r>
          </a:p>
          <a:p>
            <a:pPr marL="171450" indent="-171450">
              <a:buFont typeface="Arial"/>
              <a:buChar char="•"/>
            </a:pPr>
            <a:r>
              <a:rPr lang="fr-CH" altLang="en-US" sz="1000" b="1" noProof="0" dirty="0"/>
              <a:t>L’</a:t>
            </a:r>
            <a:r>
              <a:rPr lang="fr-CH" altLang="en-US" sz="1000" b="1" noProof="0" dirty="0" err="1"/>
              <a:t>idarucizumab</a:t>
            </a:r>
            <a:r>
              <a:rPr lang="fr-CH" altLang="en-US" sz="1000" b="1" noProof="0" dirty="0"/>
              <a:t> (</a:t>
            </a:r>
            <a:r>
              <a:rPr lang="fr-CH" altLang="en-US" sz="1000" b="1" noProof="0" dirty="0" err="1"/>
              <a:t>Praxbind</a:t>
            </a:r>
            <a:r>
              <a:rPr lang="fr-CH" altLang="en-US" sz="1000" b="1" noProof="0" dirty="0"/>
              <a:t>™) </a:t>
            </a:r>
            <a:r>
              <a:rPr lang="fr-CH" altLang="en-US" sz="1000" b="0" noProof="0" dirty="0"/>
              <a:t>est</a:t>
            </a:r>
            <a:r>
              <a:rPr lang="fr-CH" altLang="en-US" sz="1000" b="0" baseline="0" noProof="0" dirty="0"/>
              <a:t> approuvé aux É.-U. ainsi qu’au Canada pour neutraliser rapidement l’effet du dabigatran dans des situations exceptionnelles.  Celles-ci incluent la nécessité nouvelle d’une chirurgie (traumatisme majeur), la nécessité d’une thrombolyse en raison d’un AVC ischémique et une surdose suspectée de dabigatran)</a:t>
            </a:r>
          </a:p>
          <a:p>
            <a:pPr marL="171450" indent="-171450">
              <a:buFont typeface="Arial"/>
              <a:buChar char="•"/>
            </a:pPr>
            <a:r>
              <a:rPr lang="fr-CH" altLang="en-US" sz="1000" b="1" baseline="0" noProof="0" dirty="0"/>
              <a:t>L’</a:t>
            </a:r>
            <a:r>
              <a:rPr lang="fr-CH" altLang="en-US" sz="1000" b="1" baseline="0" noProof="0" dirty="0" err="1"/>
              <a:t>andexanet</a:t>
            </a:r>
            <a:r>
              <a:rPr lang="fr-CH" altLang="en-US" sz="1000" b="1" baseline="0" noProof="0" dirty="0"/>
              <a:t> Alpha (</a:t>
            </a:r>
            <a:r>
              <a:rPr lang="fr-CH" altLang="en-US" sz="1000" b="1" baseline="0" noProof="0" dirty="0" err="1"/>
              <a:t>AndexXa</a:t>
            </a:r>
            <a:r>
              <a:rPr lang="fr-CH" altLang="en-US" sz="1000" b="1" noProof="0" dirty="0"/>
              <a:t>™) </a:t>
            </a:r>
            <a:r>
              <a:rPr lang="fr-CH" altLang="en-US" sz="1000" b="0" noProof="0" dirty="0"/>
              <a:t>a</a:t>
            </a:r>
            <a:r>
              <a:rPr lang="fr-CH" altLang="en-US" sz="1000" b="0" baseline="0" noProof="0" dirty="0"/>
              <a:t> été approuvé par la FDA américaine en mai</a:t>
            </a:r>
            <a:r>
              <a:rPr lang="fr-CH" altLang="en-US" sz="1000" b="0" noProof="0" dirty="0"/>
              <a:t> 2018, mais attend</a:t>
            </a:r>
            <a:r>
              <a:rPr lang="fr-CH" altLang="en-US" sz="1000" b="0" baseline="0" noProof="0" dirty="0"/>
              <a:t> toujours a l’approbation de Santé</a:t>
            </a:r>
            <a:r>
              <a:rPr lang="fr-CH" altLang="en-US" sz="1000" b="0" noProof="0" dirty="0"/>
              <a:t> Canada.</a:t>
            </a:r>
            <a:r>
              <a:rPr lang="fr-CH" altLang="en-US" sz="1000" b="0" baseline="0" noProof="0" dirty="0"/>
              <a:t> C’est une protéine recombinante </a:t>
            </a:r>
            <a:r>
              <a:rPr lang="fr-FR" sz="1000" dirty="0"/>
              <a:t>qui agit comme un leurre et se lie aux inhibiteurs oraux directs du facteur Xa</a:t>
            </a:r>
            <a:r>
              <a:rPr lang="fr-FR" sz="1000" baseline="0" dirty="0"/>
              <a:t> (</a:t>
            </a:r>
            <a:r>
              <a:rPr lang="fr-CH" altLang="en-US" sz="1000" b="0" baseline="0" noProof="0" dirty="0" err="1"/>
              <a:t>apixaban</a:t>
            </a:r>
            <a:r>
              <a:rPr lang="fr-CH" altLang="en-US" sz="1000" b="0" baseline="0" noProof="0" dirty="0"/>
              <a:t>, </a:t>
            </a:r>
            <a:r>
              <a:rPr lang="fr-CH" altLang="en-US" sz="1000" b="0" baseline="0" noProof="0" dirty="0" err="1"/>
              <a:t>rivaroxaban</a:t>
            </a:r>
            <a:r>
              <a:rPr lang="fr-CH" altLang="en-US" sz="1000" b="0" baseline="0" noProof="0" dirty="0"/>
              <a:t>, </a:t>
            </a:r>
            <a:r>
              <a:rPr lang="fr-CH" altLang="en-US" sz="1000" b="0" baseline="0" noProof="0" dirty="0" err="1"/>
              <a:t>édoxaban</a:t>
            </a:r>
            <a:r>
              <a:rPr lang="fr-CH" altLang="en-US" sz="1000" b="0" baseline="0" noProof="0" dirty="0"/>
              <a:t>), les </a:t>
            </a:r>
            <a:r>
              <a:rPr lang="fr-CH" altLang="en-US" sz="1000" b="0" baseline="0" noProof="0" dirty="0" err="1"/>
              <a:t>sequestrant</a:t>
            </a:r>
            <a:r>
              <a:rPr lang="fr-CH" altLang="en-US" sz="1000" b="0" baseline="0" noProof="0" dirty="0"/>
              <a:t> ainsi et neutralisant leur effet anticoagulant. Comme pour l’</a:t>
            </a:r>
            <a:r>
              <a:rPr lang="fr-CH" altLang="en-US" sz="1000" b="0" baseline="0" noProof="0" dirty="0" err="1"/>
              <a:t>idarucizumab</a:t>
            </a:r>
            <a:r>
              <a:rPr lang="fr-CH" altLang="en-US" sz="1000" b="0" baseline="0" noProof="0" dirty="0"/>
              <a:t>, on prévoit une utilisation extrêmement sélective une fois qu’il sera approuvé dans ce pays.</a:t>
            </a:r>
          </a:p>
          <a:p>
            <a:pPr marL="171450" indent="-171450">
              <a:buFont typeface="Arial"/>
              <a:buChar char="•"/>
            </a:pPr>
            <a:r>
              <a:rPr lang="fr-CH" altLang="en-US" sz="1000" b="0" baseline="0" noProof="0" dirty="0"/>
              <a:t>Il est important de garder à l’esprit que tous les antidotes des AOD entraînent potentiellement des complications thrombotiques (p. ex., IM, AVC ischémique) pouvant atteindre un taux de 5% à un mois.  Le risque-bénéfice de leur utilisation devrait donc être soigneusement individualisé</a:t>
            </a:r>
            <a:r>
              <a:rPr lang="fr-CH" altLang="en-US" sz="1000" b="1" baseline="0" noProof="0" dirty="0"/>
              <a:t>.</a:t>
            </a:r>
            <a:endParaRPr lang="fr-CH" altLang="en-US" sz="1000" b="1"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fr-CA" sz="1000" noProof="0" dirty="0"/>
              <a:t>Parmi les 556 patients atteints de FA sous</a:t>
            </a:r>
            <a:r>
              <a:rPr lang="fr-CA" sz="1000" baseline="0" noProof="0" dirty="0"/>
              <a:t> </a:t>
            </a:r>
            <a:r>
              <a:rPr lang="fr-CA" sz="1000" baseline="0" noProof="0" dirty="0" err="1"/>
              <a:t>a</a:t>
            </a:r>
            <a:r>
              <a:rPr lang="fr-CA" sz="1000" noProof="0" dirty="0" err="1"/>
              <a:t>pixaban</a:t>
            </a:r>
            <a:r>
              <a:rPr lang="fr-CA" sz="1000" noProof="0" dirty="0"/>
              <a:t>, 23% ont reçu une dose réduite de 2,5</a:t>
            </a:r>
            <a:r>
              <a:rPr lang="fr-CA" sz="1000" baseline="0" noProof="0" dirty="0"/>
              <a:t> mg </a:t>
            </a:r>
            <a:r>
              <a:rPr lang="fr-CA" sz="1000" baseline="0" noProof="0" dirty="0" err="1"/>
              <a:t>bid</a:t>
            </a:r>
            <a:r>
              <a:rPr lang="fr-CA" sz="1000" baseline="0" noProof="0" dirty="0"/>
              <a:t>  dont environ la moitié (13% du total) ne satisfaisait pas 2 des trois critères “ABC” (âge ≥ 80 ans, poids corporel ≤ 60 kg, créatinine ≥ 133)</a:t>
            </a:r>
          </a:p>
          <a:p>
            <a:pPr marL="181240" indent="-181240">
              <a:buFont typeface="Arial"/>
              <a:buChar char="•"/>
            </a:pPr>
            <a:r>
              <a:rPr lang="fr-CA" sz="1000" baseline="0" noProof="0" dirty="0"/>
              <a:t>Parmi les 181 patients sous dabigatran, 38% recevaient la faible dose de 110 mg </a:t>
            </a:r>
            <a:r>
              <a:rPr lang="fr-CA" sz="1000" baseline="0" noProof="0" dirty="0" err="1"/>
              <a:t>bid</a:t>
            </a:r>
            <a:r>
              <a:rPr lang="fr-CA" sz="1000" baseline="0" noProof="0" dirty="0"/>
              <a:t> et seulement 4% recevaient une dose qui était en désaccord avec les lignes directrices canadiennes actuelles</a:t>
            </a:r>
          </a:p>
          <a:p>
            <a:pPr marL="181240" indent="-181240">
              <a:buFont typeface="Arial"/>
              <a:buChar char="•"/>
            </a:pPr>
            <a:r>
              <a:rPr lang="fr-CA" sz="1000" baseline="0" noProof="0" dirty="0"/>
              <a:t>Parmi les 369 patients sous </a:t>
            </a:r>
            <a:r>
              <a:rPr lang="fr-CA" sz="1000" baseline="0" noProof="0" dirty="0" err="1"/>
              <a:t>rivaroxaban</a:t>
            </a:r>
            <a:r>
              <a:rPr lang="fr-CA" sz="1000" baseline="0" noProof="0" dirty="0"/>
              <a:t>, 18% recevaient la faible dose et chez 8 % d’entre eux, la dose avait été réduite à 15 mg par jour de façon inappropriée.</a:t>
            </a:r>
          </a:p>
          <a:p>
            <a:pPr marL="181240" indent="-181240">
              <a:buFont typeface="Arial"/>
              <a:buChar char="•"/>
            </a:pPr>
            <a:r>
              <a:rPr lang="fr-CA" sz="1000" dirty="0"/>
              <a:t>Dans l’ensemble</a:t>
            </a:r>
            <a:r>
              <a:rPr lang="fr-CA" sz="1000" baseline="0" noProof="0" dirty="0"/>
              <a:t>, le message est qu’il y a place à amélioration par une plus grande dissémination des connaissances.</a:t>
            </a:r>
            <a:endParaRPr lang="fr-CA" sz="1000"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Il est important de souligner que les études randomisées et contrôlées (ERC) produisent le type le plus fiable de données médicales pour guider la prise en charge des</a:t>
            </a:r>
            <a:r>
              <a:rPr lang="fr-FR" sz="1000" baseline="0" dirty="0"/>
              <a:t> patients.</a:t>
            </a:r>
          </a:p>
          <a:p>
            <a:pPr marL="171450" indent="-171450">
              <a:buFont typeface="Arial"/>
              <a:buChar char="•"/>
            </a:pPr>
            <a:r>
              <a:rPr lang="fr-FR" sz="1000" baseline="0" dirty="0"/>
              <a:t>Les études observationnelles varient en</a:t>
            </a:r>
            <a:r>
              <a:rPr lang="fr-FR" sz="1000" dirty="0"/>
              <a:t> termes de qualité et peuvent servir de confirmation et à rassurer lorsque les résultats correspondent à ceux des ERC</a:t>
            </a:r>
            <a:r>
              <a:rPr lang="fr-FR" sz="1000" baseline="0" dirty="0"/>
              <a:t>.  Lorsqu</a:t>
            </a:r>
            <a:r>
              <a:rPr lang="fr-FR" sz="1000" dirty="0"/>
              <a:t>’il y a désaccord avec les résultats des ERC, les études observationnelles sont considérées comme des études qui  génèrent des hypothèses » et les conclusions doivent être confirmées prospectivement par des ERC randomisées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explicite et peut être utilisée à la discrétion du conférencier pour souligner certains des nombreux obstacles auxquels nous faisons face pour assurer l’observance à long terme du traitement par des AOD dans un monde de fausses informations et de nombreuses « opinions » différentes provenant de sources biaisées qui ont souvent une approche personnelle absolument pas scientifique</a:t>
            </a:r>
            <a:r>
              <a:rPr lang="fr-FR" sz="1000" baseline="0" dirty="0"/>
              <a:t>… Les patients (et les médecins..) doivent se méfier dans un monde où les informations ou fausses informations sont facilement accessibles!</a:t>
            </a:r>
            <a:endParaRPr lang="fr-FR"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000" dirty="0"/>
              <a:t>Cette diapositive peut être utilisée pour faire des commentaires sur la diapositive 22 et indiquer certaines utilisations potentielles d’études observationnelles réalisées dans le monde réel</a:t>
            </a:r>
            <a:r>
              <a:rPr lang="fr-FR" sz="1000" baseline="0" dirty="0"/>
              <a:t>.</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utile lorsqu’on décrit comment les grandes séries de données non randomisées sont utilisées dans le monde réel. L’appariement des coefficients de propension vise à compenser l’absence de randomisation prospective lorsqu’on analyse les données prospectivement</a:t>
            </a:r>
            <a:r>
              <a:rPr lang="fr-FR" sz="1000" baseline="0" dirty="0"/>
              <a:t>.</a:t>
            </a:r>
            <a:r>
              <a:rPr lang="fr-FR" sz="1000" dirty="0"/>
              <a:t> Seules les</a:t>
            </a:r>
            <a:r>
              <a:rPr lang="fr-FR" sz="1000" baseline="0" dirty="0"/>
              <a:t> variables qui sont disponibles dans l’ensemble des données peuvent être appariées et corrigées pour les biais.  C’</a:t>
            </a:r>
            <a:r>
              <a:rPr lang="fr-FR" sz="1000" dirty="0"/>
              <a:t>est pourquoi l’appariement des scores de propension ne peut jamais être aussi fiable que la randomisation prospective à double insu où les groupes sont généralement identiques, sauf pour la variable </a:t>
            </a:r>
            <a:r>
              <a:rPr lang="fr-FR" sz="1000" baseline="0" dirty="0"/>
              <a:t>(p. ex., le médicament) à l’étude.</a:t>
            </a:r>
          </a:p>
          <a:p>
            <a:pPr marL="171450" indent="-171450">
              <a:buFont typeface="Arial"/>
              <a:buChar char="•"/>
            </a:pPr>
            <a:r>
              <a:rPr lang="fr-FR" sz="1000" baseline="0" dirty="0"/>
              <a:t>Peut être utilisée comme diapositive</a:t>
            </a:r>
            <a:r>
              <a:rPr lang="fr-FR" sz="1000" dirty="0"/>
              <a:t> supplémentaire à la discrétion du présentateur.</a:t>
            </a:r>
            <a:r>
              <a:rPr lang="fr-FR" sz="1000" baseline="0" dirty="0"/>
              <a:t> </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FR" dirty="0"/>
              <a:t>Cette diapositive compare les forces et les faiblesses des données observationnelles du monde réel, permettant aux participants de mieux faire la différence entre le nombre croissant d’études du monde réel publiées chaque année</a:t>
            </a:r>
            <a:r>
              <a:rPr lang="fr-FR" baseline="0" dirty="0"/>
              <a:t>.</a:t>
            </a:r>
          </a:p>
          <a:p>
            <a:pPr marL="171450" indent="-171450">
              <a:buFont typeface="Arial"/>
              <a:buChar char="•"/>
            </a:pPr>
            <a:r>
              <a:rPr lang="fr-FR" baseline="0" dirty="0"/>
              <a:t>Addition utile à la diapositive 26 selon l’intérêt de l’auditoire sur le sujet.</a:t>
            </a:r>
            <a:endParaRPr lang="fr-FR"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86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61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r>
              <a:rPr lang="fr-CA" sz="1000" b="1" dirty="0"/>
              <a:t>Référence :</a:t>
            </a:r>
            <a:r>
              <a:rPr lang="fr-CA" sz="1000" dirty="0"/>
              <a:t> Lip G, </a:t>
            </a:r>
            <a:r>
              <a:rPr lang="fr-CA" sz="1000" dirty="0" err="1"/>
              <a:t>Keshishian</a:t>
            </a:r>
            <a:r>
              <a:rPr lang="fr-CA" sz="1000" dirty="0"/>
              <a:t> A, Li X </a:t>
            </a:r>
            <a:r>
              <a:rPr lang="fr-CA" sz="1000" i="1" dirty="0"/>
              <a:t>et al</a:t>
            </a:r>
            <a:r>
              <a:rPr lang="fr-CA" sz="1000" dirty="0"/>
              <a:t>. </a:t>
            </a:r>
            <a:r>
              <a:rPr lang="fr-CA" sz="1000" dirty="0" err="1"/>
              <a:t>Effectiveness</a:t>
            </a:r>
            <a:r>
              <a:rPr lang="fr-CA" sz="1000" dirty="0"/>
              <a:t> and </a:t>
            </a:r>
            <a:r>
              <a:rPr lang="fr-CA" sz="1000" dirty="0" err="1"/>
              <a:t>safety</a:t>
            </a:r>
            <a:r>
              <a:rPr lang="fr-CA" sz="1000" dirty="0"/>
              <a:t> of oral anticoagulants </a:t>
            </a:r>
            <a:r>
              <a:rPr lang="fr-CA" sz="1000" dirty="0" err="1"/>
              <a:t>among</a:t>
            </a:r>
            <a:r>
              <a:rPr lang="fr-CA" sz="1000" dirty="0"/>
              <a:t> non-</a:t>
            </a:r>
            <a:r>
              <a:rPr lang="fr-CA" sz="1000" dirty="0" err="1"/>
              <a:t>valvular</a:t>
            </a:r>
            <a:r>
              <a:rPr lang="fr-CA" sz="1000" dirty="0"/>
              <a:t> atrial fibrillation patients: the ARISTOPHANES </a:t>
            </a:r>
            <a:r>
              <a:rPr lang="fr-CA" sz="1000" dirty="0" err="1"/>
              <a:t>study</a:t>
            </a:r>
            <a:r>
              <a:rPr lang="fr-CA" sz="1000" dirty="0"/>
              <a:t>. </a:t>
            </a:r>
            <a:r>
              <a:rPr lang="fr-CA" sz="1000" i="1" dirty="0"/>
              <a:t>Stroke.</a:t>
            </a:r>
            <a:r>
              <a:rPr lang="fr-CA" sz="1000" dirty="0"/>
              <a:t> 2018;49:00-00. </a:t>
            </a:r>
            <a:r>
              <a:rPr lang="fr-CA" sz="1000" dirty="0" err="1"/>
              <a:t>doi</a:t>
            </a:r>
            <a:r>
              <a:rPr lang="fr-CA" sz="1000" dirty="0"/>
              <a:t>: 10.1161/STROKEAHA.118.020232. </a:t>
            </a:r>
          </a:p>
          <a:p>
            <a:endParaRPr lang="fr-CA" sz="1000" dirty="0"/>
          </a:p>
          <a:p>
            <a:r>
              <a:rPr lang="fr-CA" sz="1000" b="1" dirty="0"/>
              <a:t>Méthodologie de l’étude et population</a:t>
            </a:r>
            <a:r>
              <a:rPr lang="fr-CA" sz="1000" b="1" baseline="0" dirty="0"/>
              <a:t> </a:t>
            </a:r>
          </a:p>
          <a:p>
            <a:pPr marL="225425" indent="-225425" defTabSz="914014">
              <a:buFont typeface="Wingdings" panose="05000000000000000000" pitchFamily="2" charset="2"/>
              <a:buChar char="§"/>
            </a:pPr>
            <a:r>
              <a:rPr lang="fr-CA" sz="1000" dirty="0">
                <a:solidFill>
                  <a:srgbClr val="2A4364"/>
                </a:solidFill>
              </a:rPr>
              <a:t>Étude de cohorte observationnelle rétrospective</a:t>
            </a:r>
          </a:p>
          <a:p>
            <a:pPr marL="225425" indent="-225425" defTabSz="914014">
              <a:spcBef>
                <a:spcPts val="600"/>
              </a:spcBef>
              <a:buFont typeface="Wingdings" panose="05000000000000000000" pitchFamily="2" charset="2"/>
              <a:buChar char="§"/>
            </a:pPr>
            <a:r>
              <a:rPr lang="fr-CA" sz="1000" dirty="0">
                <a:solidFill>
                  <a:srgbClr val="2A4364"/>
                </a:solidFill>
              </a:rPr>
              <a:t>Données regroupées provenant de CMS Medicare et de 4 grandes bases de données de réclamations commerciales aux États-Unis : </a:t>
            </a:r>
            <a:r>
              <a:rPr lang="fr-CA" sz="1000" dirty="0" err="1">
                <a:solidFill>
                  <a:srgbClr val="2A4364"/>
                </a:solidFill>
              </a:rPr>
              <a:t>MarketScan</a:t>
            </a:r>
            <a:r>
              <a:rPr lang="fr-CA" sz="1000" dirty="0">
                <a:solidFill>
                  <a:srgbClr val="2A4364"/>
                </a:solidFill>
              </a:rPr>
              <a:t>, </a:t>
            </a:r>
            <a:r>
              <a:rPr lang="fr-CA" sz="1000" dirty="0" err="1">
                <a:solidFill>
                  <a:srgbClr val="2A4364"/>
                </a:solidFill>
              </a:rPr>
              <a:t>PharMetrics</a:t>
            </a:r>
            <a:r>
              <a:rPr lang="fr-CA" sz="1000" dirty="0">
                <a:solidFill>
                  <a:srgbClr val="2A4364"/>
                </a:solidFill>
              </a:rPr>
              <a:t>, </a:t>
            </a:r>
            <a:r>
              <a:rPr lang="fr-CA" sz="1000" dirty="0" err="1">
                <a:solidFill>
                  <a:srgbClr val="2A4364"/>
                </a:solidFill>
              </a:rPr>
              <a:t>Optum</a:t>
            </a:r>
            <a:r>
              <a:rPr lang="fr-CA" sz="1000" dirty="0">
                <a:solidFill>
                  <a:srgbClr val="2A4364"/>
                </a:solidFill>
              </a:rPr>
              <a:t> et </a:t>
            </a:r>
            <a:r>
              <a:rPr lang="fr-CA" sz="1000" dirty="0" err="1">
                <a:solidFill>
                  <a:srgbClr val="2A4364"/>
                </a:solidFill>
              </a:rPr>
              <a:t>Humana</a:t>
            </a:r>
            <a:r>
              <a:rPr lang="fr-CA" sz="1000" dirty="0">
                <a:solidFill>
                  <a:srgbClr val="2A4364"/>
                </a:solidFill>
              </a:rPr>
              <a:t>.</a:t>
            </a:r>
          </a:p>
          <a:p>
            <a:pPr marL="225425" indent="-225425" defTabSz="914014">
              <a:spcBef>
                <a:spcPts val="600"/>
              </a:spcBef>
              <a:buFont typeface="Wingdings" panose="05000000000000000000" pitchFamily="2" charset="2"/>
              <a:buChar char="§"/>
            </a:pPr>
            <a:r>
              <a:rPr lang="fr-CA" sz="1000" dirty="0">
                <a:solidFill>
                  <a:srgbClr val="1C3A56"/>
                </a:solidFill>
              </a:rPr>
              <a:t>Période de l’étude : </a:t>
            </a:r>
            <a:r>
              <a:rPr lang="fr-CA" sz="1000" dirty="0">
                <a:solidFill>
                  <a:srgbClr val="2A4364"/>
                </a:solidFill>
              </a:rPr>
              <a:t>1/1/2012 au 9/30/2015</a:t>
            </a:r>
          </a:p>
          <a:p>
            <a:endParaRPr lang="fr-CA" sz="1000" dirty="0"/>
          </a:p>
          <a:p>
            <a:r>
              <a:rPr lang="fr-CA" sz="1000" b="1" dirty="0"/>
              <a:t>Résultats </a:t>
            </a:r>
          </a:p>
          <a:p>
            <a:pPr marL="225425" indent="-225425" defTabSz="914014">
              <a:buFont typeface="Wingdings" panose="05000000000000000000" pitchFamily="2" charset="2"/>
              <a:buChar char="§"/>
            </a:pPr>
            <a:r>
              <a:rPr lang="fr-CA" sz="1000" u="sng" dirty="0">
                <a:solidFill>
                  <a:srgbClr val="2A4364"/>
                </a:solidFill>
              </a:rPr>
              <a:t>Résultat relatifs à l’efficacité :</a:t>
            </a:r>
            <a:r>
              <a:rPr lang="fr-CA" sz="1000" dirty="0">
                <a:solidFill>
                  <a:srgbClr val="2A4364"/>
                </a:solidFill>
              </a:rPr>
              <a:t> Délai avant le premier AVC/ES, y compris les AVC ischémiques, les AVC hémorragiques et les ES</a:t>
            </a:r>
          </a:p>
          <a:p>
            <a:pPr marL="225425" indent="-225425" defTabSz="914014">
              <a:spcBef>
                <a:spcPts val="600"/>
              </a:spcBef>
              <a:buFont typeface="Wingdings" panose="05000000000000000000" pitchFamily="2" charset="2"/>
              <a:buChar char="§"/>
            </a:pPr>
            <a:r>
              <a:rPr lang="fr-CA" sz="1000" u="sng" dirty="0">
                <a:solidFill>
                  <a:srgbClr val="2A4364"/>
                </a:solidFill>
              </a:rPr>
              <a:t>Résultat relatifs à l’innocuité :</a:t>
            </a:r>
            <a:r>
              <a:rPr lang="fr-CA" sz="1000" dirty="0">
                <a:solidFill>
                  <a:srgbClr val="2A4364"/>
                </a:solidFill>
              </a:rPr>
              <a:t> Délai avant la première hémorragie majeure, y compris les hémorragies gastro-intestinales, les hémorragies intracrâniennes et les hémorragies majeures touchant d’autres sites clés</a:t>
            </a:r>
          </a:p>
          <a:p>
            <a:endParaRPr lang="fr-CA" sz="1000" dirty="0"/>
          </a:p>
          <a:p>
            <a:r>
              <a:rPr lang="fr-CA" sz="1000" b="1" noProof="0" dirty="0"/>
              <a:t>Principales caractéristiques des patients</a:t>
            </a:r>
          </a:p>
          <a:p>
            <a:pPr marL="228600" indent="-228600" defTabSz="914014">
              <a:spcBef>
                <a:spcPts val="600"/>
              </a:spcBef>
              <a:buFont typeface="Wingdings" panose="05000000000000000000" pitchFamily="2" charset="2"/>
              <a:buChar char="§"/>
            </a:pPr>
            <a:r>
              <a:rPr lang="fr-CA" sz="1200" dirty="0">
                <a:solidFill>
                  <a:srgbClr val="2A4364"/>
                </a:solidFill>
              </a:rPr>
              <a:t>Les patients étaient ensuite regroupés dans les cohortes suivantes appariées en fonction du score de propension : </a:t>
            </a:r>
          </a:p>
          <a:p>
            <a:pPr marL="384048" lvl="1" indent="-164592" defTabSz="914014">
              <a:buFont typeface="Wingdings" panose="05000000000000000000" pitchFamily="2" charset="2"/>
              <a:buChar char="§"/>
            </a:pPr>
            <a:r>
              <a:rPr lang="fr-CA" sz="1200" dirty="0" err="1">
                <a:solidFill>
                  <a:srgbClr val="2A4364"/>
                </a:solidFill>
              </a:rPr>
              <a:t>Apixaban</a:t>
            </a:r>
            <a:r>
              <a:rPr lang="fr-CA" sz="1200" dirty="0">
                <a:solidFill>
                  <a:srgbClr val="2A4364"/>
                </a:solidFill>
                <a:latin typeface="Calibri" panose="020F0502020204030204" pitchFamily="34" charset="0"/>
              </a:rPr>
              <a:t>-</a:t>
            </a:r>
            <a:r>
              <a:rPr lang="fr-CA" sz="1200" dirty="0">
                <a:solidFill>
                  <a:srgbClr val="2A4364"/>
                </a:solidFill>
              </a:rPr>
              <a:t>warfarine (n = 57 929 chacune)</a:t>
            </a:r>
          </a:p>
          <a:p>
            <a:pPr marL="384048" lvl="2" indent="-164592" defTabSz="914014">
              <a:buFont typeface="Wingdings" panose="05000000000000000000" pitchFamily="2" charset="2"/>
              <a:buChar char="§"/>
            </a:pPr>
            <a:r>
              <a:rPr lang="fr-CA" sz="1200" dirty="0">
                <a:solidFill>
                  <a:srgbClr val="2A4364"/>
                </a:solidFill>
              </a:rPr>
              <a:t>Dabigatran</a:t>
            </a:r>
            <a:r>
              <a:rPr lang="fr-CA" sz="1200" dirty="0">
                <a:solidFill>
                  <a:srgbClr val="2A4364"/>
                </a:solidFill>
                <a:latin typeface="Calibri" panose="020F0502020204030204" pitchFamily="34" charset="0"/>
              </a:rPr>
              <a:t>-</a:t>
            </a:r>
            <a:r>
              <a:rPr lang="fr-CA" sz="1200" dirty="0">
                <a:solidFill>
                  <a:srgbClr val="2A4364"/>
                </a:solidFill>
              </a:rPr>
              <a:t>warfarine (n = 26 838 chacune)</a:t>
            </a:r>
          </a:p>
          <a:p>
            <a:pPr marL="384048" lvl="2" indent="-164592" defTabSz="914014">
              <a:buFont typeface="Wingdings" panose="05000000000000000000" pitchFamily="2" charset="2"/>
              <a:buChar char="§"/>
            </a:pPr>
            <a:r>
              <a:rPr lang="fr-CA" sz="1200" dirty="0" err="1">
                <a:solidFill>
                  <a:srgbClr val="2A4364"/>
                </a:solidFill>
              </a:rPr>
              <a:t>Rivaroxaban</a:t>
            </a:r>
            <a:r>
              <a:rPr lang="fr-CA" sz="1200" dirty="0">
                <a:solidFill>
                  <a:srgbClr val="2A4364"/>
                </a:solidFill>
                <a:latin typeface="Calibri" panose="020F0502020204030204" pitchFamily="34" charset="0"/>
              </a:rPr>
              <a:t>-</a:t>
            </a:r>
            <a:r>
              <a:rPr lang="fr-CA" sz="1200" dirty="0">
                <a:solidFill>
                  <a:srgbClr val="2A4364"/>
                </a:solidFill>
              </a:rPr>
              <a:t>warfarine (n = 83 007 chacune)</a:t>
            </a:r>
          </a:p>
          <a:p>
            <a:pPr marL="384048" lvl="2" indent="-164592" defTabSz="914014">
              <a:buFont typeface="Wingdings" panose="05000000000000000000" pitchFamily="2" charset="2"/>
              <a:buChar char="§"/>
            </a:pPr>
            <a:r>
              <a:rPr lang="fr-CA" sz="1200" dirty="0" err="1">
                <a:solidFill>
                  <a:srgbClr val="2A4364"/>
                </a:solidFill>
              </a:rPr>
              <a:t>Apixaban</a:t>
            </a:r>
            <a:r>
              <a:rPr lang="fr-CA" sz="1200" dirty="0">
                <a:solidFill>
                  <a:srgbClr val="2A4364"/>
                </a:solidFill>
                <a:latin typeface="Calibri" panose="020F0502020204030204" pitchFamily="34" charset="0"/>
              </a:rPr>
              <a:t>-</a:t>
            </a:r>
            <a:r>
              <a:rPr lang="fr-CA" sz="1200" dirty="0">
                <a:solidFill>
                  <a:srgbClr val="2A4364"/>
                </a:solidFill>
              </a:rPr>
              <a:t>dabigatran (n = 27 096 chacune)</a:t>
            </a:r>
          </a:p>
          <a:p>
            <a:pPr marL="384048" lvl="2" indent="-164592" defTabSz="914014">
              <a:buFont typeface="Wingdings" panose="05000000000000000000" pitchFamily="2" charset="2"/>
              <a:buChar char="§"/>
            </a:pPr>
            <a:r>
              <a:rPr lang="fr-CA" sz="1200" dirty="0" err="1">
                <a:solidFill>
                  <a:srgbClr val="2A4364"/>
                </a:solidFill>
              </a:rPr>
              <a:t>Apixaban</a:t>
            </a:r>
            <a:r>
              <a:rPr lang="fr-CA" sz="1200" dirty="0" err="1">
                <a:solidFill>
                  <a:srgbClr val="2A4364"/>
                </a:solidFill>
                <a:latin typeface="Calibri" panose="020F0502020204030204" pitchFamily="34" charset="0"/>
              </a:rPr>
              <a:t>-</a:t>
            </a:r>
            <a:r>
              <a:rPr lang="fr-CA" sz="1200" dirty="0" err="1">
                <a:solidFill>
                  <a:srgbClr val="2A4364"/>
                </a:solidFill>
              </a:rPr>
              <a:t>rivaroxaban</a:t>
            </a:r>
            <a:r>
              <a:rPr lang="fr-CA" sz="1200" dirty="0">
                <a:solidFill>
                  <a:srgbClr val="2A4364"/>
                </a:solidFill>
              </a:rPr>
              <a:t> (n = 62 619 chacune)</a:t>
            </a:r>
          </a:p>
          <a:p>
            <a:pPr marL="384048" lvl="2" indent="-164592" defTabSz="914014">
              <a:buFont typeface="Wingdings" panose="05000000000000000000" pitchFamily="2" charset="2"/>
              <a:buChar char="§"/>
            </a:pPr>
            <a:r>
              <a:rPr lang="fr-CA" sz="1200" dirty="0">
                <a:solidFill>
                  <a:srgbClr val="2A4364"/>
                </a:solidFill>
              </a:rPr>
              <a:t>Dabigatran</a:t>
            </a:r>
            <a:r>
              <a:rPr lang="fr-CA" sz="1200" dirty="0">
                <a:solidFill>
                  <a:srgbClr val="2A4364"/>
                </a:solidFill>
                <a:latin typeface="Calibri" panose="020F0502020204030204" pitchFamily="34" charset="0"/>
              </a:rPr>
              <a:t>-</a:t>
            </a:r>
            <a:r>
              <a:rPr lang="fr-CA" sz="1200" dirty="0" err="1">
                <a:solidFill>
                  <a:srgbClr val="2A4364"/>
                </a:solidFill>
              </a:rPr>
              <a:t>rivaroxaban</a:t>
            </a:r>
            <a:r>
              <a:rPr lang="fr-CA" sz="1200" dirty="0">
                <a:solidFill>
                  <a:srgbClr val="2A4364"/>
                </a:solidFill>
              </a:rPr>
              <a:t> (n = 27 538 chacune)</a:t>
            </a:r>
          </a:p>
          <a:p>
            <a:endParaRPr lang="en-US" sz="1000" b="1" dirty="0"/>
          </a:p>
          <a:p>
            <a:r>
              <a:rPr lang="fr-CA" sz="1000" b="1" dirty="0"/>
              <a:t>Résumé de l’étude par les auteurs :</a:t>
            </a:r>
            <a:r>
              <a:rPr lang="fr-CA" sz="1000" dirty="0"/>
              <a:t> Il s’agit de la plus grande étude d’observation rétrospective menée à ce jour visant à examiner le taux d’AVC/ES et d’hémorragie majeure chez les patients atteints de FANV ayant amorcé un traitement par un NACO. En raison du vaste ensemble de données regroupées, cette analyse démontre une meilleure </a:t>
            </a:r>
            <a:r>
              <a:rPr lang="fr-CA" sz="1000" dirty="0" err="1"/>
              <a:t>généralisabilité</a:t>
            </a:r>
            <a:r>
              <a:rPr lang="fr-CA" sz="1000" dirty="0"/>
              <a:t> et une plus grande puissance statistique pour évaluer les événements moins fréquents (p. ex. les hémorragies intracrâniennes) et les sous-groupes de taille limitée (p. ex. maladie artérielle périphérique) dans les essais cliniques à répartition aléatoire.  </a:t>
            </a:r>
          </a:p>
          <a:p>
            <a:endParaRPr lang="en-US" sz="1000" dirty="0"/>
          </a:p>
          <a:p>
            <a:pPr marL="171450" indent="-171450">
              <a:buFont typeface="Arial" panose="020B0604020202020204" pitchFamily="34" charset="0"/>
              <a:buChar char="•"/>
            </a:pPr>
            <a:r>
              <a:rPr lang="fr-CA" sz="1000" dirty="0"/>
              <a:t>La période d’inclusion dans l’étude allait du 1/1/2013 au 30/09/2015.</a:t>
            </a:r>
          </a:p>
          <a:p>
            <a:pPr marL="170181" indent="-170181">
              <a:buFont typeface="Arial" panose="020B0604020202020204" pitchFamily="34" charset="0"/>
              <a:buChar char="•"/>
            </a:pPr>
            <a:r>
              <a:rPr lang="fr-CA" sz="1000" dirty="0"/>
              <a:t>Bien qu’on prévoyait un chevauchement minimal dans les régimes de soins de santé, des dédoublements de dossier de patient pourraient tout de même exister. En revanche, le pourcentage de ces doublons potentiels dans une analyse regroupée publiée précédemment était, selon les estimations, faible (0,5 %), et donc peu susceptible d’avoir influé sur les résultats de l’étude. (Broder </a:t>
            </a:r>
            <a:r>
              <a:rPr lang="fr-CA" sz="1000" i="1" dirty="0"/>
              <a:t>et al</a:t>
            </a:r>
            <a:r>
              <a:rPr lang="fr-CA" sz="1000" dirty="0"/>
              <a:t>. </a:t>
            </a:r>
            <a:r>
              <a:rPr lang="fr-CA" sz="1000" i="1" dirty="0" err="1"/>
              <a:t>Pituitary</a:t>
            </a:r>
            <a:r>
              <a:rPr lang="fr-CA" sz="1000" dirty="0"/>
              <a:t>. 2014; 17[4]: 333-41. </a:t>
            </a:r>
            <a:r>
              <a:rPr lang="fr-CA" sz="1000" dirty="0" err="1"/>
              <a:t>doi</a:t>
            </a:r>
            <a:r>
              <a:rPr lang="fr-CA" sz="1000" dirty="0"/>
              <a:t>: 10.1007/s11102-013-0506-0; </a:t>
            </a:r>
            <a:r>
              <a:rPr lang="fr-CA" sz="1000" dirty="0">
                <a:ea typeface="Arial Unicode MS" pitchFamily="34" charset="-128"/>
                <a:cs typeface="Arial Unicode MS" pitchFamily="34" charset="-128"/>
              </a:rPr>
              <a:t>Li </a:t>
            </a:r>
            <a:r>
              <a:rPr lang="fr-CA" sz="1000" i="1" dirty="0">
                <a:ea typeface="Arial Unicode MS" pitchFamily="34" charset="-128"/>
                <a:cs typeface="Arial Unicode MS" pitchFamily="34" charset="-128"/>
              </a:rPr>
              <a:t>et al</a:t>
            </a:r>
            <a:r>
              <a:rPr lang="fr-CA" sz="1000" dirty="0">
                <a:ea typeface="Arial Unicode MS" pitchFamily="34" charset="-128"/>
                <a:cs typeface="Arial Unicode MS" pitchFamily="34" charset="-128"/>
              </a:rPr>
              <a:t>. </a:t>
            </a:r>
            <a:r>
              <a:rPr lang="fr-CA" sz="1000" i="1" dirty="0" err="1"/>
              <a:t>PLoS</a:t>
            </a:r>
            <a:r>
              <a:rPr lang="fr-CA" sz="1000" i="1" dirty="0"/>
              <a:t> ONE.</a:t>
            </a:r>
            <a:r>
              <a:rPr lang="fr-CA" sz="1000" dirty="0"/>
              <a:t> 2018; 13[1]: e0191722)</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 </a:t>
            </a:r>
            <a:r>
              <a:rPr lang="fr-CA" sz="1200" dirty="0">
                <a:solidFill>
                  <a:srgbClr val="1C3A56"/>
                </a:solidFill>
              </a:rPr>
              <a:t>Comparativement à la warfarine, l’</a:t>
            </a:r>
            <a:r>
              <a:rPr lang="fr-CA" sz="1200" dirty="0" err="1">
                <a:solidFill>
                  <a:srgbClr val="1C3A56"/>
                </a:solidFill>
              </a:rPr>
              <a:t>apixaban</a:t>
            </a:r>
            <a:r>
              <a:rPr lang="fr-CA" sz="1200" dirty="0">
                <a:solidFill>
                  <a:srgbClr val="1C3A56"/>
                </a:solidFill>
              </a:rPr>
              <a:t> a été associé à des taux plus faibles d’AVC/ES, d’AVC ischémiques, d’AVC hémorragiques, d’hémorragies majeures, d’hémorragies GI et d’HIC.</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910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à la warfarine, le dabigatran a été associé à des taux plus faibles d’AVC/ES, d’AVC hémorragiques, d’hémorragies majeures et d’HIC.</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5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914014"/>
            <a:r>
              <a:rPr lang="fr-CA" sz="1200" b="1" dirty="0">
                <a:ln w="0"/>
                <a:solidFill>
                  <a:srgbClr val="2A4364"/>
                </a:solidFill>
              </a:rPr>
              <a:t>Résumé des auteurs :</a:t>
            </a:r>
            <a:r>
              <a:rPr lang="fr-CA" sz="1200" dirty="0"/>
              <a:t> </a:t>
            </a:r>
            <a:r>
              <a:rPr lang="fr-CA" sz="1200" dirty="0">
                <a:solidFill>
                  <a:srgbClr val="1C3A56"/>
                </a:solidFill>
              </a:rPr>
              <a:t>Comparativement à la warfarine, le </a:t>
            </a:r>
            <a:r>
              <a:rPr lang="fr-CA" sz="1200" dirty="0" err="1">
                <a:solidFill>
                  <a:srgbClr val="1C3A56"/>
                </a:solidFill>
              </a:rPr>
              <a:t>rivaroxaban</a:t>
            </a:r>
            <a:r>
              <a:rPr lang="fr-CA" sz="1200" dirty="0">
                <a:solidFill>
                  <a:srgbClr val="1C3A56"/>
                </a:solidFill>
              </a:rPr>
              <a:t> a été associé à des taux plus faibles d’AVC/ES, d’AVC ischémique, d’AVC hémorragique et d’HIC, mais a entraîné des taux plus élevés d’hémorragie majeure et d’hémorragie GI.</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07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ln w="0"/>
                <a:solidFill>
                  <a:srgbClr val="2A4364"/>
                </a:solidFill>
              </a:rPr>
              <a:t> Comparativement au dabigatran, l’</a:t>
            </a:r>
            <a:r>
              <a:rPr lang="fr-CA" sz="1200" dirty="0" err="1">
                <a:ln w="0"/>
                <a:solidFill>
                  <a:srgbClr val="2A4364"/>
                </a:solidFill>
              </a:rPr>
              <a:t>apixaban</a:t>
            </a:r>
            <a:r>
              <a:rPr lang="fr-CA" sz="1200" dirty="0">
                <a:ln w="0"/>
                <a:solidFill>
                  <a:srgbClr val="2A4364"/>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8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a:t>
            </a:r>
            <a:r>
              <a:rPr lang="fr-CA" sz="1200" dirty="0" err="1">
                <a:solidFill>
                  <a:srgbClr val="1C3A56"/>
                </a:solidFill>
              </a:rPr>
              <a:t>apixaban</a:t>
            </a:r>
            <a:r>
              <a:rPr lang="fr-CA" sz="1200" dirty="0">
                <a:solidFill>
                  <a:srgbClr val="1C3A56"/>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8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le dabigatran a été associé à des taux semblables d’AVC/ES et à un taux inférieur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279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cs typeface="Aharoni" panose="02010803020104030203" pitchFamily="2" charset="-79"/>
              </a:rPr>
              <a:t>Création d’une cohorte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dirty="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Utilisateur de l’</a:t>
            </a:r>
            <a:r>
              <a:rPr lang="fr-CH" dirty="0" err="1"/>
              <a:t>apixaban</a:t>
            </a:r>
            <a:r>
              <a:rPr lang="fr-CH" dirty="0"/>
              <a:t>, du dabigatran, du </a:t>
            </a:r>
            <a:r>
              <a:rPr lang="fr-CH" dirty="0" err="1"/>
              <a:t>rivaroxaban</a:t>
            </a:r>
            <a:r>
              <a:rPr lang="fr-CH" dirty="0"/>
              <a:t> ou de la warfarine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Recrutement continu pendant 12 mois N= 289,246 warfarine et N=83,084 AOD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Patients atteints de FA initialement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Exclus : valvulopathie cardiaque, IRT/dialyse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u="sng" kern="0" dirty="0"/>
              <a:t>Échantillon final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solidFill>
                <a:prstClr val="black">
                  <a:lumMod val="85000"/>
                  <a:lumOff val="15000"/>
                </a:prst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a:solidFill>
                  <a:prstClr val="black">
                    <a:lumMod val="85000"/>
                    <a:lumOff val="15000"/>
                  </a:prstClr>
                </a:solidFill>
              </a:rPr>
              <a:t>Dabigatran vs Warfarine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Rivaroxaban</a:t>
            </a:r>
            <a:r>
              <a:rPr lang="fr-CH" kern="0" dirty="0">
                <a:solidFill>
                  <a:prstClr val="black">
                    <a:lumMod val="85000"/>
                    <a:lumOff val="15000"/>
                  </a:prstClr>
                </a:solidFill>
              </a:rPr>
              <a:t> vs Warfarine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Apixaban</a:t>
            </a:r>
            <a:r>
              <a:rPr lang="fr-CH" kern="0" dirty="0">
                <a:solidFill>
                  <a:prstClr val="black">
                    <a:lumMod val="85000"/>
                    <a:lumOff val="15000"/>
                  </a:prstClr>
                </a:solidFill>
              </a:rPr>
              <a:t> vs Warfarine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solidFill>
                  <a:prstClr val="black"/>
                </a:solidFill>
              </a:rPr>
              <a:t>Appariement par score de propension pour 38 variables cliniques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41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dirty="0"/>
              <a:t>Méthodes :  Les auteurs ont analysé la fréquence de l’arrêt des traitements dans des études de phase 3 du traitement anticoagulant dans la fibrillation auriculaire non valvulaire dans une méta-analyse </a:t>
            </a:r>
            <a:r>
              <a:rPr lang="fr-CA" sz="1000" dirty="0" err="1"/>
              <a:t>fréquentiste</a:t>
            </a:r>
            <a:r>
              <a:rPr lang="fr-CA" sz="1000" dirty="0"/>
              <a:t> à effets aléatoires et dans une comparaison bayésienne en réseau de plusieurs traitements.</a:t>
            </a:r>
          </a:p>
          <a:p>
            <a:endParaRPr lang="fr-CA" sz="1000" dirty="0"/>
          </a:p>
          <a:p>
            <a:r>
              <a:rPr lang="fr-CA" sz="1000" dirty="0"/>
              <a:t>Résultats : La fréquence de l’arrêt des traitements est hétérogène et extrêmement irrégulière. La fréquence de l’arrêt du traitement était la plus élevée avec le dabigatran , suivi du </a:t>
            </a:r>
            <a:r>
              <a:rPr lang="fr-CA" sz="1000" dirty="0" err="1"/>
              <a:t>rivaroxaban</a:t>
            </a:r>
            <a:r>
              <a:rPr lang="fr-CA" sz="1000" dirty="0"/>
              <a:t>, de la warfarine, de l’</a:t>
            </a:r>
            <a:r>
              <a:rPr lang="fr-CA" sz="1000" dirty="0" err="1"/>
              <a:t>édoxaban</a:t>
            </a:r>
            <a:r>
              <a:rPr lang="fr-CA" sz="1000" dirty="0"/>
              <a:t> et de l’</a:t>
            </a:r>
            <a:r>
              <a:rPr lang="fr-CA" sz="1000" dirty="0" err="1"/>
              <a:t>apixaban</a:t>
            </a:r>
            <a:r>
              <a:rPr lang="fr-CA" sz="1000" dirty="0"/>
              <a:t>. </a:t>
            </a:r>
          </a:p>
          <a:p>
            <a:endParaRPr lang="fr-CA" sz="1000" dirty="0"/>
          </a:p>
          <a:p>
            <a:r>
              <a:rPr lang="fr-CA" sz="1000" dirty="0"/>
              <a:t>Le traitement par le </a:t>
            </a:r>
            <a:r>
              <a:rPr lang="fr-CA" sz="1000" dirty="0" err="1"/>
              <a:t>rivaroxaban</a:t>
            </a:r>
            <a:r>
              <a:rPr lang="fr-CA" sz="1000" dirty="0"/>
              <a:t> est moins souvent arrêté comparativement aux deux doses de dabigatran. (OR 0,80; IC à 95% : 0,71–0,91 versus 150 mg </a:t>
            </a:r>
            <a:r>
              <a:rPr lang="fr-CA" sz="1000" dirty="0" err="1"/>
              <a:t>b.i.d</a:t>
            </a:r>
            <a:r>
              <a:rPr lang="fr-CA" sz="1000" dirty="0"/>
              <a:t>., et OR : 0,77; IC à 95% : 0,68–0,87 versus 110 mg </a:t>
            </a:r>
            <a:r>
              <a:rPr lang="fr-CA" sz="1000" dirty="0" err="1"/>
              <a:t>b.i.d</a:t>
            </a:r>
            <a:r>
              <a:rPr lang="fr-CA" sz="1000" dirty="0"/>
              <a:t>.).</a:t>
            </a:r>
          </a:p>
          <a:p>
            <a:endParaRPr lang="fr-CA" sz="1000" dirty="0"/>
          </a:p>
          <a:p>
            <a:r>
              <a:rPr lang="fr-CA" sz="1000" dirty="0"/>
              <a:t>Conclusion :</a:t>
            </a:r>
          </a:p>
          <a:p>
            <a:r>
              <a:rPr lang="fr-CA" sz="1000" dirty="0"/>
              <a:t>Il existe des différences importantes dans l’observance thérapeutique pour les différents protocoles de traitement par des anticoagulants. Les taux d’arrêt observés dans les études cliniques pourraient permettre de prédire la persistance du patient dans la vraie vie.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QFP</a:t>
            </a:r>
            <a:endParaRPr lang="fr-FR" sz="1200" dirty="0"/>
          </a:p>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47</a:t>
            </a:fld>
            <a:endParaRPr lang="en-US"/>
          </a:p>
        </p:txBody>
      </p:sp>
    </p:spTree>
    <p:extLst>
      <p:ext uri="{BB962C8B-B14F-4D97-AF65-F5344CB8AC3E}">
        <p14:creationId xmlns:p14="http://schemas.microsoft.com/office/powerpoint/2010/main" val="1806789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48</a:t>
            </a:fld>
            <a:endParaRPr lang="en-US"/>
          </a:p>
        </p:txBody>
      </p:sp>
    </p:spTree>
    <p:extLst>
      <p:ext uri="{BB962C8B-B14F-4D97-AF65-F5344CB8AC3E}">
        <p14:creationId xmlns:p14="http://schemas.microsoft.com/office/powerpoint/2010/main" val="3517305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49</a:t>
            </a:fld>
            <a:endParaRPr lang="en-US"/>
          </a:p>
        </p:txBody>
      </p:sp>
    </p:spTree>
    <p:extLst>
      <p:ext uri="{BB962C8B-B14F-4D97-AF65-F5344CB8AC3E}">
        <p14:creationId xmlns:p14="http://schemas.microsoft.com/office/powerpoint/2010/main" val="85939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H" sz="1000" dirty="0"/>
              <a:t>Les études  clés  utilisant les trois premiers nouveaux anticoagulants comparativement à la warfarine</a:t>
            </a:r>
            <a:r>
              <a:rPr lang="fr-CH" sz="1000" baseline="0" dirty="0"/>
              <a:t> (RE-LY, ROCKET-AF et ARISTOTLE) incluaient</a:t>
            </a:r>
            <a:r>
              <a:rPr lang="fr-CH" sz="1000" dirty="0"/>
              <a:t> un grand nombre de patients âgés de 75 ans ou plus</a:t>
            </a:r>
            <a:r>
              <a:rPr lang="fr-CH" sz="1000" baseline="0" dirty="0"/>
              <a:t>..</a:t>
            </a:r>
          </a:p>
          <a:p>
            <a:pPr>
              <a:buFont typeface="Arial" pitchFamily="34" charset="0"/>
              <a:buChar char="•"/>
            </a:pPr>
            <a:r>
              <a:rPr lang="fr-CH" sz="1000" baseline="0" dirty="0"/>
              <a:t> RE-LY : n=7 258</a:t>
            </a:r>
          </a:p>
          <a:p>
            <a:pPr>
              <a:buFont typeface="Arial" pitchFamily="34" charset="0"/>
              <a:buChar char="•"/>
            </a:pPr>
            <a:r>
              <a:rPr lang="fr-CH" sz="1000" baseline="0" dirty="0"/>
              <a:t> ROCKET-AF : n=6 229</a:t>
            </a:r>
          </a:p>
          <a:p>
            <a:pPr>
              <a:buFont typeface="Arial" pitchFamily="34" charset="0"/>
              <a:buChar char="•"/>
            </a:pPr>
            <a:r>
              <a:rPr lang="fr-CH" sz="1000" baseline="0" dirty="0"/>
              <a:t> ARISTOTLE : n=5 678</a:t>
            </a:r>
          </a:p>
          <a:p>
            <a:pPr>
              <a:buFont typeface="Arial" pitchFamily="34" charset="0"/>
              <a:buNone/>
            </a:pPr>
            <a:r>
              <a:rPr lang="fr-CH" sz="1000" baseline="0" dirty="0"/>
              <a:t>Cette diapositive inclut également</a:t>
            </a:r>
            <a:r>
              <a:rPr lang="fr-CH" sz="1000" dirty="0"/>
              <a:t> l’étude</a:t>
            </a:r>
            <a:r>
              <a:rPr lang="fr-CH" sz="1000" baseline="0" dirty="0"/>
              <a:t> AVERROES, qui </a:t>
            </a:r>
            <a:r>
              <a:rPr lang="fr-CH" sz="1000" dirty="0"/>
              <a:t>comparait l’</a:t>
            </a:r>
            <a:r>
              <a:rPr lang="fr-CH" sz="1000" baseline="0" dirty="0" err="1"/>
              <a:t>apixaban</a:t>
            </a:r>
            <a:r>
              <a:rPr lang="fr-CH" sz="1000" baseline="0" dirty="0"/>
              <a:t> à l’aspirine et comprenait également un grand nombre de patients âgés</a:t>
            </a:r>
            <a:r>
              <a:rPr lang="fr-CH" sz="1000" dirty="0"/>
              <a:t> de 75 ans ou plus</a:t>
            </a:r>
            <a:r>
              <a:rPr lang="fr-CH" sz="1000" baseline="0" dirty="0"/>
              <a:t>. (n=1 897). Comme le montre le</a:t>
            </a:r>
            <a:r>
              <a:rPr lang="fr-CH" sz="1000" dirty="0"/>
              <a:t> graphique en forêt, le da</a:t>
            </a:r>
            <a:r>
              <a:rPr lang="fr-CH" sz="1000" baseline="0" dirty="0"/>
              <a:t>bigatran 150 mg </a:t>
            </a:r>
            <a:r>
              <a:rPr lang="fr-CH" sz="1000" baseline="0" dirty="0" err="1"/>
              <a:t>bid</a:t>
            </a:r>
            <a:r>
              <a:rPr lang="fr-CH" sz="1000" baseline="0" dirty="0"/>
              <a:t> et l’</a:t>
            </a:r>
            <a:r>
              <a:rPr lang="fr-CH" sz="1000" baseline="0" dirty="0" err="1"/>
              <a:t>apixaban</a:t>
            </a:r>
            <a:r>
              <a:rPr lang="fr-CH" sz="1000" baseline="0" dirty="0"/>
              <a:t> 5 mg </a:t>
            </a:r>
            <a:r>
              <a:rPr lang="fr-CH" sz="1000" baseline="0" dirty="0" err="1"/>
              <a:t>bid</a:t>
            </a:r>
            <a:r>
              <a:rPr lang="fr-CH" sz="1000" baseline="0" dirty="0"/>
              <a:t> étaient associés à une réduction significative</a:t>
            </a:r>
            <a:r>
              <a:rPr lang="fr-CH" sz="1000" dirty="0"/>
              <a:t> du risque d’AVC avec la warfarine, alors que l’</a:t>
            </a:r>
            <a:r>
              <a:rPr lang="fr-CH" sz="1000" baseline="0" dirty="0" err="1"/>
              <a:t>apixaban</a:t>
            </a:r>
            <a:r>
              <a:rPr lang="fr-CH" sz="1000" baseline="0" dirty="0"/>
              <a:t> 5 mg </a:t>
            </a:r>
            <a:r>
              <a:rPr lang="fr-CH" sz="1000" baseline="0" dirty="0" err="1"/>
              <a:t>bid</a:t>
            </a:r>
            <a:r>
              <a:rPr lang="fr-CH" sz="1000" baseline="0" dirty="0"/>
              <a:t> était associé à une réduction significative</a:t>
            </a:r>
            <a:r>
              <a:rPr lang="fr-CH" sz="1000" dirty="0"/>
              <a:t> du risque d’hémorragie majeure</a:t>
            </a:r>
            <a:r>
              <a:rPr lang="fr-CH" sz="1000" baseline="0" dirty="0"/>
              <a:t>.</a:t>
            </a:r>
          </a:p>
          <a:p>
            <a:r>
              <a:rPr lang="fr-CH" sz="1000" baseline="0" dirty="0"/>
              <a:t>À noter que dans l’étude ROCKET-AF, la dose de </a:t>
            </a:r>
            <a:r>
              <a:rPr lang="fr-CH" sz="1000" baseline="0" dirty="0" err="1"/>
              <a:t>rivaroxaban</a:t>
            </a:r>
            <a:r>
              <a:rPr lang="fr-CH" sz="1000" baseline="0" dirty="0"/>
              <a:t> était </a:t>
            </a:r>
            <a:r>
              <a:rPr lang="fr-CH" sz="1000" dirty="0"/>
              <a:t>réduite à</a:t>
            </a:r>
            <a:r>
              <a:rPr lang="fr-CH" sz="1000" baseline="0" dirty="0"/>
              <a:t> 15 mg une fois</a:t>
            </a:r>
            <a:r>
              <a:rPr lang="fr-CH" sz="1000" dirty="0"/>
              <a:t> par jour si la clairance de la créatinine estimée était de</a:t>
            </a:r>
            <a:r>
              <a:rPr lang="fr-CH" sz="1000" baseline="0" dirty="0"/>
              <a:t> 30 à 49 </a:t>
            </a:r>
            <a:r>
              <a:rPr lang="fr-CH" sz="1000" baseline="0" dirty="0" err="1"/>
              <a:t>mL</a:t>
            </a:r>
            <a:r>
              <a:rPr lang="fr-CH" sz="1000" baseline="0" dirty="0"/>
              <a:t>/min. Dans l’étude AVERROES, la dose d’</a:t>
            </a:r>
            <a:r>
              <a:rPr lang="fr-CH" sz="1000" baseline="0" dirty="0" err="1"/>
              <a:t>apixaban</a:t>
            </a:r>
            <a:r>
              <a:rPr lang="fr-CH" sz="1000" baseline="0" dirty="0"/>
              <a:t> était de 2,5 mg </a:t>
            </a:r>
            <a:r>
              <a:rPr lang="fr-CH" sz="1000" baseline="0" dirty="0" err="1"/>
              <a:t>bid</a:t>
            </a:r>
            <a:r>
              <a:rPr lang="fr-CH" sz="1000" baseline="0" dirty="0"/>
              <a:t> si deux des trois critères étaient</a:t>
            </a:r>
            <a:r>
              <a:rPr lang="fr-CH" sz="1000" dirty="0"/>
              <a:t> satisfaits </a:t>
            </a:r>
            <a:r>
              <a:rPr lang="fr-CH" sz="1000" baseline="0" dirty="0"/>
              <a:t>: créatinine sérique ≥ 133 </a:t>
            </a:r>
            <a:r>
              <a:rPr lang="fr-CH" sz="1000" baseline="0" dirty="0" err="1"/>
              <a:t>mL</a:t>
            </a:r>
            <a:r>
              <a:rPr lang="fr-CH" sz="1000" baseline="0" dirty="0"/>
              <a:t>/min, âge ≥ 80 ans ou poids ≤ 60 kg. </a:t>
            </a:r>
          </a:p>
          <a:p>
            <a:endParaRPr lang="en-CA" sz="1000" baseline="0" dirty="0"/>
          </a:p>
          <a:p>
            <a:r>
              <a:rPr lang="en-CA" sz="1000" baseline="0" dirty="0" err="1"/>
              <a:t>Références</a:t>
            </a:r>
            <a:r>
              <a:rPr lang="en-CA" sz="1000" baseline="0" dirty="0"/>
              <a:t> :</a:t>
            </a:r>
          </a:p>
          <a:p>
            <a:r>
              <a:rPr lang="en-CA" sz="800" baseline="0" dirty="0"/>
              <a:t>1. </a:t>
            </a:r>
            <a:r>
              <a:rPr lang="en-CA" sz="800" b="0" i="0" kern="1200" dirty="0">
                <a:solidFill>
                  <a:schemeClr val="tx1"/>
                </a:solidFill>
                <a:latin typeface="+mn-lt"/>
                <a:ea typeface="+mn-ea"/>
                <a:cs typeface="+mn-cs"/>
              </a:rPr>
              <a:t>Connolly SJ, </a:t>
            </a:r>
            <a:r>
              <a:rPr lang="en-CA" sz="800" b="0" i="0" kern="1200" dirty="0" err="1">
                <a:solidFill>
                  <a:schemeClr val="tx1"/>
                </a:solidFill>
                <a:latin typeface="+mn-lt"/>
                <a:ea typeface="+mn-ea"/>
                <a:cs typeface="+mn-cs"/>
              </a:rPr>
              <a:t>Ezekowitz</a:t>
            </a:r>
            <a:r>
              <a:rPr lang="en-CA" sz="800" b="0" i="0" kern="1200" dirty="0">
                <a:solidFill>
                  <a:schemeClr val="tx1"/>
                </a:solidFill>
                <a:latin typeface="+mn-lt"/>
                <a:ea typeface="+mn-ea"/>
                <a:cs typeface="+mn-cs"/>
              </a:rPr>
              <a:t> MD, Yusuf S, et al. Dabigatran versus warfarin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2009; 361:1139-51.</a:t>
            </a:r>
          </a:p>
          <a:p>
            <a:r>
              <a:rPr lang="en-CA" sz="800" b="0" i="0" kern="1200" dirty="0">
                <a:solidFill>
                  <a:schemeClr val="tx1"/>
                </a:solidFill>
                <a:latin typeface="+mn-lt"/>
                <a:ea typeface="+mn-ea"/>
                <a:cs typeface="+mn-cs"/>
              </a:rPr>
              <a:t>2. Patel MR, Mahaffey KW, Garg J, et al. Rivaroxaban versus warfarin in nonvalvular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 365:883-91.</a:t>
            </a:r>
          </a:p>
          <a:p>
            <a:r>
              <a:rPr lang="en-CA" sz="800" b="0" i="0" kern="1200" dirty="0">
                <a:solidFill>
                  <a:schemeClr val="tx1"/>
                </a:solidFill>
                <a:latin typeface="+mn-lt"/>
                <a:ea typeface="+mn-ea"/>
                <a:cs typeface="+mn-cs"/>
              </a:rPr>
              <a:t>3. Granger CB, Alexander JH, McMurray JJ, Lopes RD, </a:t>
            </a:r>
            <a:r>
              <a:rPr lang="en-CA" sz="800" b="0" i="0" kern="1200" dirty="0" err="1">
                <a:solidFill>
                  <a:schemeClr val="tx1"/>
                </a:solidFill>
                <a:latin typeface="+mn-lt"/>
                <a:ea typeface="+mn-ea"/>
                <a:cs typeface="+mn-cs"/>
              </a:rPr>
              <a:t>Hylek</a:t>
            </a:r>
            <a:r>
              <a:rPr lang="en-CA" sz="800" b="0" i="0" kern="1200" dirty="0">
                <a:solidFill>
                  <a:schemeClr val="tx1"/>
                </a:solidFill>
                <a:latin typeface="+mn-lt"/>
                <a:ea typeface="+mn-ea"/>
                <a:cs typeface="+mn-cs"/>
              </a:rPr>
              <a:t> EM, Hanna M, et al. Apixaban versus warfarin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en-CA" sz="800" b="0" i="0" kern="1200" dirty="0">
                <a:solidFill>
                  <a:schemeClr val="tx1"/>
                </a:solidFill>
                <a:latin typeface="+mn-lt"/>
                <a:ea typeface="+mn-ea"/>
                <a:cs typeface="+mn-cs"/>
              </a:rPr>
              <a:t>4. Connolly SJ, </a:t>
            </a:r>
            <a:r>
              <a:rPr lang="en-CA" sz="800" b="0" i="0" kern="1200" dirty="0" err="1">
                <a:solidFill>
                  <a:schemeClr val="tx1"/>
                </a:solidFill>
                <a:latin typeface="+mn-lt"/>
                <a:ea typeface="+mn-ea"/>
                <a:cs typeface="+mn-cs"/>
              </a:rPr>
              <a:t>Eikelboom</a:t>
            </a:r>
            <a:r>
              <a:rPr lang="en-CA" sz="800" b="0" i="0" kern="1200" dirty="0">
                <a:solidFill>
                  <a:schemeClr val="tx1"/>
                </a:solidFill>
                <a:latin typeface="+mn-lt"/>
                <a:ea typeface="+mn-ea"/>
                <a:cs typeface="+mn-cs"/>
              </a:rPr>
              <a:t> J, Joyner C, Diener H-C, Hart R, </a:t>
            </a:r>
            <a:r>
              <a:rPr lang="en-CA" sz="800" b="0" i="0" kern="1200" dirty="0" err="1">
                <a:solidFill>
                  <a:schemeClr val="tx1"/>
                </a:solidFill>
                <a:latin typeface="+mn-lt"/>
                <a:ea typeface="+mn-ea"/>
                <a:cs typeface="+mn-cs"/>
              </a:rPr>
              <a:t>Golitsyn</a:t>
            </a:r>
            <a:r>
              <a:rPr lang="en-CA" sz="800" b="0" i="0" kern="1200" dirty="0">
                <a:solidFill>
                  <a:schemeClr val="tx1"/>
                </a:solidFill>
                <a:latin typeface="+mn-lt"/>
                <a:ea typeface="+mn-ea"/>
                <a:cs typeface="+mn-cs"/>
              </a:rPr>
              <a:t> S, et al. Apixaban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 364:806-17.</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800" baseline="0" dirty="0" err="1"/>
              <a:t>Cité</a:t>
            </a:r>
            <a:r>
              <a:rPr lang="en-CA" sz="800" baseline="0" dirty="0"/>
              <a:t> dans : </a:t>
            </a:r>
            <a:r>
              <a:rPr lang="fr-FR" sz="800" dirty="0" err="1"/>
              <a:t>Ng</a:t>
            </a:r>
            <a:r>
              <a:rPr lang="fr-FR" sz="800" dirty="0"/>
              <a:t> KH, Hart RG, </a:t>
            </a:r>
            <a:r>
              <a:rPr lang="fr-FR" sz="800" dirty="0" err="1"/>
              <a:t>Eikelboom</a:t>
            </a:r>
            <a:r>
              <a:rPr lang="fr-FR" sz="800" dirty="0"/>
              <a:t> JW.</a:t>
            </a:r>
            <a:r>
              <a:rPr lang="fr-FR" sz="800" baseline="0" dirty="0"/>
              <a:t> </a:t>
            </a:r>
            <a:r>
              <a:rPr lang="fr-FR" sz="800" dirty="0"/>
              <a:t>Anticoagulation in Patients </a:t>
            </a:r>
            <a:r>
              <a:rPr lang="fr-FR" sz="800" dirty="0" err="1"/>
              <a:t>Aged</a:t>
            </a:r>
            <a:r>
              <a:rPr lang="fr-FR" sz="800" dirty="0"/>
              <a:t> ≥75 </a:t>
            </a:r>
            <a:r>
              <a:rPr lang="fr-FR" sz="800" dirty="0" err="1"/>
              <a:t>years</a:t>
            </a:r>
            <a:r>
              <a:rPr lang="fr-FR" sz="800" dirty="0"/>
              <a:t> </a:t>
            </a:r>
            <a:r>
              <a:rPr lang="fr-FR" sz="800" dirty="0" err="1"/>
              <a:t>with</a:t>
            </a:r>
            <a:r>
              <a:rPr lang="fr-FR" sz="800" dirty="0"/>
              <a:t> Atrial Fibrillation: </a:t>
            </a:r>
            <a:r>
              <a:rPr lang="fr-FR" sz="800" dirty="0" err="1"/>
              <a:t>Role</a:t>
            </a:r>
            <a:r>
              <a:rPr lang="fr-FR" sz="800" dirty="0"/>
              <a:t> of Novel Oral Anticoagulants.</a:t>
            </a:r>
            <a:r>
              <a:rPr lang="fr-FR" sz="800" baseline="0" dirty="0"/>
              <a:t> </a:t>
            </a:r>
            <a:r>
              <a:rPr lang="fr-FR" sz="800" dirty="0" err="1"/>
              <a:t>Cardiol</a:t>
            </a:r>
            <a:r>
              <a:rPr lang="fr-FR" sz="800" dirty="0"/>
              <a:t> </a:t>
            </a:r>
            <a:r>
              <a:rPr lang="fr-FR" sz="800" dirty="0" err="1"/>
              <a:t>Ther</a:t>
            </a:r>
            <a:r>
              <a:rPr lang="fr-FR" sz="800" dirty="0"/>
              <a:t> 2013; 2(2):135-49.</a:t>
            </a:r>
            <a:endParaRPr lang="en-CA" sz="800" baseline="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983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b="1" dirty="0"/>
              <a:t>Efficacité accrue de l’</a:t>
            </a:r>
            <a:r>
              <a:rPr lang="fr-CA" sz="1000" b="1" kern="1200" dirty="0" err="1">
                <a:solidFill>
                  <a:schemeClr val="tx1"/>
                </a:solidFill>
              </a:rPr>
              <a:t>apixaban</a:t>
            </a:r>
            <a:r>
              <a:rPr lang="fr-CA" sz="1000" b="1" kern="1200" dirty="0">
                <a:solidFill>
                  <a:schemeClr val="tx1"/>
                </a:solidFill>
              </a:rPr>
              <a:t> chez le sujet âgé</a:t>
            </a:r>
          </a:p>
          <a:p>
            <a:r>
              <a:rPr lang="fr-CA" sz="1000" kern="1200" dirty="0">
                <a:solidFill>
                  <a:schemeClr val="tx1"/>
                </a:solidFill>
              </a:rPr>
              <a:t>Dans cette étude, nous avons rapporté </a:t>
            </a:r>
            <a:r>
              <a:rPr lang="fr-CA" sz="1000" dirty="0"/>
              <a:t>des données démontrant que pour la prévention de l’AVC, l’efficacité de l’</a:t>
            </a:r>
            <a:r>
              <a:rPr lang="fr-CA" sz="1000" kern="1200" dirty="0" err="1">
                <a:solidFill>
                  <a:schemeClr val="tx1"/>
                </a:solidFill>
              </a:rPr>
              <a:t>apixaban</a:t>
            </a:r>
            <a:r>
              <a:rPr lang="fr-CA" sz="1000" kern="1200" dirty="0">
                <a:solidFill>
                  <a:schemeClr val="tx1"/>
                </a:solidFill>
              </a:rPr>
              <a:t> comparativement à celle de l’aspirine augmente avec l’âge. Che</a:t>
            </a:r>
            <a:r>
              <a:rPr lang="fr-CA" sz="1000" dirty="0"/>
              <a:t>z les</a:t>
            </a:r>
            <a:r>
              <a:rPr lang="fr-CA" sz="1000" kern="1200" dirty="0">
                <a:solidFill>
                  <a:schemeClr val="tx1"/>
                </a:solidFill>
              </a:rPr>
              <a:t> patients âgés de 75 ans, la réduction du risque relatif était supérieure avec l’</a:t>
            </a:r>
            <a:r>
              <a:rPr lang="fr-CA" sz="1000" kern="1200" dirty="0" err="1">
                <a:solidFill>
                  <a:schemeClr val="tx1"/>
                </a:solidFill>
              </a:rPr>
              <a:t>apixaban</a:t>
            </a:r>
            <a:r>
              <a:rPr lang="fr-CA" sz="1000" kern="1200" dirty="0">
                <a:solidFill>
                  <a:schemeClr val="tx1"/>
                </a:solidFill>
              </a:rPr>
              <a:t> (HR 0,33, IC à 95% 0,18–0,56) à celle </a:t>
            </a:r>
            <a:r>
              <a:rPr lang="fr-CA" sz="1000" dirty="0"/>
              <a:t>chez </a:t>
            </a:r>
            <a:r>
              <a:rPr lang="fr-CA" sz="1000" kern="1200" dirty="0">
                <a:solidFill>
                  <a:schemeClr val="tx1"/>
                </a:solidFill>
              </a:rPr>
              <a:t>des patients plus jeunes (HR 0,68, IC à 95% 0,42–1,08; valeur P pour l’interaction = 0,04) (Figure 1). Le nombre nécessaire pour traiter (NNT, calculé comme étant 1/[réduction du risque absolu]) par année pour prévenir un AVC </a:t>
            </a:r>
            <a:r>
              <a:rPr lang="fr-CA" sz="1000" dirty="0"/>
              <a:t>était de 26 chez les patients âgés de 75 ans avec un NNT de 143 chez les patients plus jeunes</a:t>
            </a:r>
            <a:r>
              <a:rPr lang="fr-CA" sz="1000" kern="1200" dirty="0">
                <a:solidFill>
                  <a:schemeClr val="tx1"/>
                </a:solidFill>
              </a:rPr>
              <a:t>. Par opposition, l’efficacité relative de l’aspirine pour prévenir l’AVC ischémique </a:t>
            </a:r>
            <a:r>
              <a:rPr lang="fr-CA" sz="1000" dirty="0"/>
              <a:t>diminue</a:t>
            </a:r>
            <a:r>
              <a:rPr lang="fr-CA" sz="1000" kern="1200" dirty="0">
                <a:solidFill>
                  <a:schemeClr val="tx1"/>
                </a:solidFill>
              </a:rPr>
              <a:t> à mesure que les patients atteints de FA vieillissent et l’aspirine se révèle inefficace lorsque les patients atteignent leur huitième décennie [8].  Le bénéfice de l’</a:t>
            </a:r>
            <a:r>
              <a:rPr lang="fr-CA" sz="1000" kern="1200" dirty="0" err="1">
                <a:solidFill>
                  <a:schemeClr val="tx1"/>
                </a:solidFill>
              </a:rPr>
              <a:t>apixaban</a:t>
            </a:r>
            <a:r>
              <a:rPr lang="fr-CA" sz="1000" kern="1200" dirty="0">
                <a:solidFill>
                  <a:schemeClr val="tx1"/>
                </a:solidFill>
              </a:rPr>
              <a:t> avec l’âge semble être dû au risque d’AVC augmentant rapidement avec l’aspirine, alors que le risque d’AVC avec l’</a:t>
            </a:r>
            <a:r>
              <a:rPr lang="fr-CA" sz="1000" kern="1200" dirty="0" err="1">
                <a:solidFill>
                  <a:schemeClr val="tx1"/>
                </a:solidFill>
              </a:rPr>
              <a:t>apixaban</a:t>
            </a:r>
            <a:r>
              <a:rPr lang="fr-CA" sz="1000" kern="1200" dirty="0">
                <a:solidFill>
                  <a:schemeClr val="tx1"/>
                </a:solidFill>
              </a:rPr>
              <a:t> est relativement constant dans tous les groupes d’âge (Figure 2A). En l’absence de groupe de comparaison </a:t>
            </a:r>
            <a:r>
              <a:rPr lang="fr-CA" sz="1000" dirty="0"/>
              <a:t>ne recevant pas d’ag</a:t>
            </a:r>
            <a:r>
              <a:rPr lang="fr-CA" sz="1000" kern="1200" dirty="0">
                <a:solidFill>
                  <a:schemeClr val="tx1"/>
                </a:solidFill>
              </a:rPr>
              <a:t>ents antiplaquettaires ou d’agents anticoagulants, il est impossible de déterminer de </a:t>
            </a:r>
            <a:r>
              <a:rPr lang="fr-CA" sz="1000" dirty="0"/>
              <a:t>façon concluante sur la base de ces données si ces résultats sont dus à une perte d’efficacité de l’aspirine avec l’âge ou à une augmentation de l’efficacité de l’</a:t>
            </a:r>
            <a:r>
              <a:rPr lang="fr-CA" sz="1000" dirty="0" err="1"/>
              <a:t>apixaban</a:t>
            </a:r>
            <a:r>
              <a:rPr lang="fr-CA" sz="1000" kern="1200" dirty="0">
                <a:solidFill>
                  <a:schemeClr val="tx1"/>
                </a:solidFill>
              </a:rPr>
              <a:t>. Cependant, étant donné que la plupart des patients âgés qui ne sont pas sous anticoagulant reçoivent de l’aspirine, les conclusions de cette analyse sont cliniquement pertinentes.</a:t>
            </a:r>
            <a:endParaRPr lang="fr-CA" sz="1000" dirty="0"/>
          </a:p>
          <a:p>
            <a:pPr defTabSz="483198">
              <a:spcBef>
                <a:spcPct val="0"/>
              </a:spcBef>
            </a:pPr>
            <a:endParaRPr lang="fr-CA"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286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sz="1000" b="1" kern="1200" dirty="0">
                <a:solidFill>
                  <a:schemeClr val="tx1"/>
                </a:solidFill>
              </a:rPr>
              <a:t>Risque </a:t>
            </a:r>
            <a:r>
              <a:rPr lang="fr-FR" sz="1000" b="1" dirty="0"/>
              <a:t>hémorragique avec l’i</a:t>
            </a:r>
            <a:r>
              <a:rPr lang="fr-FR" sz="1000" b="1" kern="1200" dirty="0">
                <a:solidFill>
                  <a:schemeClr val="tx1"/>
                </a:solidFill>
              </a:rPr>
              <a:t>nitiation de l’</a:t>
            </a:r>
            <a:r>
              <a:rPr lang="fr-FR" sz="1000" b="1" kern="1200" dirty="0" err="1">
                <a:solidFill>
                  <a:schemeClr val="tx1"/>
                </a:solidFill>
              </a:rPr>
              <a:t>apixaban</a:t>
            </a:r>
            <a:endParaRPr lang="fr-FR" sz="1000" b="1" kern="1200" dirty="0">
              <a:solidFill>
                <a:schemeClr val="tx1"/>
              </a:solidFill>
            </a:endParaRPr>
          </a:p>
          <a:p>
            <a:r>
              <a:rPr lang="fr-FR" sz="1000" kern="1200" dirty="0">
                <a:solidFill>
                  <a:schemeClr val="tx1"/>
                </a:solidFill>
              </a:rPr>
              <a:t>Les patients recrutés dans l’étude AVERROES ne recevaient pas d’anticoagulation avec un antagoniste de la vitamine K soit parce que ce traitement était inapproprié soit parce qu’on prévoyait qu’il soit inapproprié. De nombreux facteurs liés aux médecins et aux patients expliquent les raisons pour lesquelles les AVK sont inappropriés, mais pour la plupart des patients les raisons sont multiples (données supplémentaires tableau S4, disponible dans </a:t>
            </a:r>
            <a:r>
              <a:rPr lang="fr-FR" sz="1000" i="1" kern="1200" dirty="0">
                <a:solidFill>
                  <a:schemeClr val="tx1"/>
                </a:solidFill>
              </a:rPr>
              <a:t>Age and </a:t>
            </a:r>
            <a:r>
              <a:rPr lang="fr-FR" sz="1000" i="1" kern="1200" dirty="0" err="1">
                <a:solidFill>
                  <a:schemeClr val="tx1"/>
                </a:solidFill>
              </a:rPr>
              <a:t>Ageing</a:t>
            </a:r>
            <a:r>
              <a:rPr lang="fr-FR" sz="1000" i="1" kern="1200" dirty="0">
                <a:solidFill>
                  <a:schemeClr val="tx1"/>
                </a:solidFill>
              </a:rPr>
              <a:t> </a:t>
            </a:r>
            <a:r>
              <a:rPr lang="fr-FR" sz="1000" kern="1200" dirty="0">
                <a:solidFill>
                  <a:schemeClr val="tx1"/>
                </a:solidFill>
              </a:rPr>
              <a:t>en ligne). Une grande proportion de patients âgés (42.6%) n’avaient pas répondu antérieurement au traitement par un AVK et parmi ce groupe, 9,5% avaient présenté une hémorragie grave due au traitement par un AVK. En général, l’</a:t>
            </a:r>
            <a:r>
              <a:rPr lang="fr-FR" sz="1000" kern="1200" dirty="0" err="1">
                <a:solidFill>
                  <a:schemeClr val="tx1"/>
                </a:solidFill>
              </a:rPr>
              <a:t>apixaban</a:t>
            </a:r>
            <a:r>
              <a:rPr lang="fr-FR" sz="1000" kern="1200" dirty="0">
                <a:solidFill>
                  <a:schemeClr val="tx1"/>
                </a:solidFill>
              </a:rPr>
              <a:t> a un taux d’hémorragie majeure similaire à celui de l’aspirine chez les patients pour lesquels l’anticoagulation avec un AVK était considérée antérieurement comme étant inappropriée. Le risque hémorragique a augmenté avec l’âge avec les deux traitements (Figure 2B). Cependant, même chez les sujets très </a:t>
            </a:r>
            <a:r>
              <a:rPr lang="fr-FR" sz="1000" dirty="0"/>
              <a:t>âgés, l’</a:t>
            </a:r>
            <a:r>
              <a:rPr lang="fr-FR" sz="1000" kern="1200" dirty="0" err="1">
                <a:solidFill>
                  <a:schemeClr val="tx1"/>
                </a:solidFill>
              </a:rPr>
              <a:t>apixaban</a:t>
            </a:r>
            <a:r>
              <a:rPr lang="fr-FR" sz="1000" kern="1200" dirty="0">
                <a:solidFill>
                  <a:schemeClr val="tx1"/>
                </a:solidFill>
              </a:rPr>
              <a:t> était aussi sûr que l’aspirine sur le plan de l’hémorragie. Pour l’hémorragie intracrânienne, il existe des données indiquant que l’</a:t>
            </a:r>
            <a:r>
              <a:rPr lang="fr-FR" sz="1000" kern="1200" dirty="0" err="1">
                <a:solidFill>
                  <a:schemeClr val="tx1"/>
                </a:solidFill>
              </a:rPr>
              <a:t>apixaban</a:t>
            </a:r>
            <a:r>
              <a:rPr lang="fr-FR" sz="1000" kern="1200" dirty="0">
                <a:solidFill>
                  <a:schemeClr val="tx1"/>
                </a:solidFill>
              </a:rPr>
              <a:t> est plus sûr que l’aspirine chez les patients âgés de 85 ans, bien que les taux absolus d’événements aient été faibles.</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275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53</a:t>
            </a:fld>
            <a:endParaRPr lang="en-US"/>
          </a:p>
        </p:txBody>
      </p:sp>
    </p:spTree>
    <p:extLst>
      <p:ext uri="{BB962C8B-B14F-4D97-AF65-F5344CB8AC3E}">
        <p14:creationId xmlns:p14="http://schemas.microsoft.com/office/powerpoint/2010/main" val="2392631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fr-MC" sz="1000" kern="1200" dirty="0">
                <a:solidFill>
                  <a:schemeClr val="tx1"/>
                </a:solidFill>
                <a:effectLst/>
              </a:rPr>
              <a:t>Les AOD sont au moins partiellement éliminés par les reins. Le dabigatran et l’</a:t>
            </a:r>
            <a:r>
              <a:rPr lang="fr-MC" sz="1000" dirty="0" err="1"/>
              <a:t>e</a:t>
            </a:r>
            <a:r>
              <a:rPr lang="fr-MC" sz="1000" kern="1200" dirty="0" err="1">
                <a:solidFill>
                  <a:schemeClr val="tx1"/>
                </a:solidFill>
                <a:effectLst/>
              </a:rPr>
              <a:t>doxaban</a:t>
            </a:r>
            <a:r>
              <a:rPr lang="fr-MC" sz="1000" kern="1200" dirty="0">
                <a:solidFill>
                  <a:schemeClr val="tx1"/>
                </a:solidFill>
                <a:effectLst/>
              </a:rPr>
              <a:t> sont les AOD qui dépendent le plus de l’élimination rénale (~85% et 50%, respectivement),</a:t>
            </a:r>
            <a:r>
              <a:rPr lang="fr-MC" sz="1000" u="none" strike="noStrike" kern="1200" baseline="30000" dirty="0">
                <a:solidFill>
                  <a:schemeClr val="tx1"/>
                </a:solidFill>
                <a:effectLst/>
                <a:hlinkClick r:id="" action="ppaction://hlinkfile" tooltip=", August 11, 2016 #4"/>
              </a:rPr>
              <a:t>8</a:t>
            </a:r>
            <a:r>
              <a:rPr lang="fr-MC" sz="1000" kern="1200" baseline="30000" dirty="0">
                <a:solidFill>
                  <a:schemeClr val="tx1"/>
                </a:solidFill>
                <a:effectLst/>
              </a:rPr>
              <a:t>, </a:t>
            </a:r>
            <a:r>
              <a:rPr lang="fr-MC" sz="1000" u="none" strike="noStrike" kern="1200" baseline="30000" dirty="0">
                <a:solidFill>
                  <a:schemeClr val="tx1"/>
                </a:solidFill>
                <a:effectLst/>
                <a:hlinkClick r:id="" action="ppaction://hlinkfile" tooltip=", September 2015 #2"/>
              </a:rPr>
              <a:t>9</a:t>
            </a:r>
            <a:r>
              <a:rPr lang="fr-MC" sz="1000" kern="1200" dirty="0">
                <a:solidFill>
                  <a:schemeClr val="tx1"/>
                </a:solidFill>
                <a:effectLst/>
              </a:rPr>
              <a:t> </a:t>
            </a:r>
            <a:r>
              <a:rPr lang="fr-MC" sz="1000" dirty="0"/>
              <a:t>alors que</a:t>
            </a:r>
            <a:r>
              <a:rPr lang="fr-MC" sz="1000" kern="1200" dirty="0">
                <a:solidFill>
                  <a:schemeClr val="tx1"/>
                </a:solidFill>
                <a:effectLst/>
              </a:rPr>
              <a:t> 27% et 33% d’</a:t>
            </a:r>
            <a:r>
              <a:rPr lang="fr-MC" sz="1000" kern="1200" dirty="0" err="1">
                <a:solidFill>
                  <a:schemeClr val="tx1"/>
                </a:solidFill>
                <a:effectLst/>
              </a:rPr>
              <a:t>apixaban</a:t>
            </a:r>
            <a:r>
              <a:rPr lang="fr-MC" sz="1000" kern="1200" dirty="0">
                <a:solidFill>
                  <a:schemeClr val="tx1"/>
                </a:solidFill>
                <a:effectLst/>
              </a:rPr>
              <a:t> et de </a:t>
            </a:r>
            <a:r>
              <a:rPr lang="fr-MC" sz="1000" kern="1200" dirty="0" err="1">
                <a:solidFill>
                  <a:schemeClr val="tx1"/>
                </a:solidFill>
                <a:effectLst/>
              </a:rPr>
              <a:t>rivaroxaban</a:t>
            </a:r>
            <a:r>
              <a:rPr lang="fr-MC" sz="1000" kern="1200" dirty="0">
                <a:solidFill>
                  <a:schemeClr val="tx1"/>
                </a:solidFill>
                <a:effectLst/>
              </a:rPr>
              <a:t>, respectivement, </a:t>
            </a:r>
            <a:r>
              <a:rPr lang="fr-MC" sz="1000" dirty="0"/>
              <a:t>sont éliminés par voie rénale sous forme inchangée</a:t>
            </a:r>
            <a:r>
              <a:rPr lang="fr-MC" sz="1000" kern="1200" dirty="0">
                <a:solidFill>
                  <a:schemeClr val="tx1"/>
                </a:solidFill>
                <a:effectLst/>
              </a:rPr>
              <a:t>.</a:t>
            </a:r>
            <a:r>
              <a:rPr lang="fr-MC" sz="1000" kern="1200" baseline="0" dirty="0">
                <a:solidFill>
                  <a:schemeClr val="tx1"/>
                </a:solidFill>
                <a:effectLst/>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57</a:t>
            </a:fld>
            <a:endParaRPr lang="en-US"/>
          </a:p>
        </p:txBody>
      </p:sp>
    </p:spTree>
    <p:extLst>
      <p:ext uri="{BB962C8B-B14F-4D97-AF65-F5344CB8AC3E}">
        <p14:creationId xmlns:p14="http://schemas.microsoft.com/office/powerpoint/2010/main" val="1160216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b="0" i="0" u="none" strike="noStrike" kern="1200" baseline="0" dirty="0">
                <a:solidFill>
                  <a:schemeClr val="tx1"/>
                </a:solidFill>
              </a:rPr>
              <a:t>Parmi les 18,139 patients recrutés dans l’étude ARISTOTLE dont</a:t>
            </a:r>
            <a:r>
              <a:rPr lang="fr-CA" sz="1000" b="0" i="0" u="none" strike="noStrike" kern="1200" dirty="0">
                <a:solidFill>
                  <a:schemeClr val="tx1"/>
                </a:solidFill>
              </a:rPr>
              <a:t> le poids corporel et les données relatives au pronostic ont été enregistrés,</a:t>
            </a:r>
            <a:r>
              <a:rPr lang="fr-CA" sz="1000" b="0" i="0" u="none" strike="noStrike" kern="1200" baseline="0" dirty="0">
                <a:solidFill>
                  <a:schemeClr val="tx1"/>
                </a:solidFill>
              </a:rPr>
              <a:t> 1985 (10,9%) patients étaient dans le groupe de faible poids corporel (≤60 kg), 15,172 (83,6%) étaient dans le groupe de poids corporel moyen (&gt;60 à 120 kg) et 982 (5.4%) étaient dans le groupe de poids corporel élevé (&gt;120 kg). </a:t>
            </a:r>
            <a:endParaRPr lang="fr-CA" sz="1000" dirty="0"/>
          </a:p>
          <a:p>
            <a:pPr marL="171450" indent="-171450">
              <a:buFont typeface="Arial"/>
              <a:buChar char="•"/>
            </a:pPr>
            <a:r>
              <a:rPr lang="fr-CA" sz="1000" b="0" i="0" u="none" strike="noStrike" kern="1200" baseline="0" dirty="0">
                <a:solidFill>
                  <a:schemeClr val="tx1"/>
                </a:solidFill>
              </a:rPr>
              <a:t>Dans l’ensemble, l’efficacité</a:t>
            </a:r>
            <a:r>
              <a:rPr lang="fr-CA" sz="1000" b="0" i="0" u="none" strike="noStrike" kern="1200" dirty="0">
                <a:solidFill>
                  <a:schemeClr val="tx1"/>
                </a:solidFill>
              </a:rPr>
              <a:t> et l’innocuit</a:t>
            </a:r>
            <a:r>
              <a:rPr lang="fr-CA" sz="1000" dirty="0"/>
              <a:t>é de l’</a:t>
            </a:r>
            <a:r>
              <a:rPr lang="fr-CA" sz="1000" b="0" i="0" u="none" strike="noStrike" kern="1200" baseline="0" dirty="0" err="1">
                <a:solidFill>
                  <a:schemeClr val="tx1"/>
                </a:solidFill>
              </a:rPr>
              <a:t>apixaban</a:t>
            </a:r>
            <a:r>
              <a:rPr lang="fr-CA" sz="1000" b="0" i="0" u="none" strike="noStrike" kern="1200" baseline="0" dirty="0">
                <a:solidFill>
                  <a:schemeClr val="tx1"/>
                </a:solidFill>
              </a:rPr>
              <a:t> vs la warfarine semblent être similaires chez les</a:t>
            </a:r>
            <a:r>
              <a:rPr lang="fr-CA" sz="1000" b="0" i="0" u="none" strike="noStrike" kern="1200" dirty="0">
                <a:solidFill>
                  <a:schemeClr val="tx1"/>
                </a:solidFill>
              </a:rPr>
              <a:t> patients dont le poids corporel est très élevé ou très bas comparativement à ceux n’ayant pas un poids corporel extrême</a:t>
            </a:r>
            <a:r>
              <a:rPr lang="fr-CA" sz="1000" b="0" i="0" u="none" strike="noStrike" kern="1200" baseline="0" dirty="0">
                <a:solidFill>
                  <a:schemeClr val="tx1"/>
                </a:solidFill>
              </a:rPr>
              <a:t>. </a:t>
            </a:r>
            <a:endParaRPr lang="fr-CA" sz="1000" dirty="0"/>
          </a:p>
          <a:p>
            <a:pPr marL="171450" indent="-171450">
              <a:buFont typeface="Arial"/>
              <a:buChar char="•"/>
            </a:pPr>
            <a:r>
              <a:rPr lang="fr-CA" sz="1000" dirty="0"/>
              <a:t>L’</a:t>
            </a:r>
            <a:r>
              <a:rPr lang="fr-CA" sz="1000" dirty="0" err="1"/>
              <a:t>apixaban</a:t>
            </a:r>
            <a:r>
              <a:rPr lang="fr-CA" sz="1000" dirty="0"/>
              <a:t> a conservé sont avantage en matière d’efficacité pour l’AVC/ES par rapport à la warfarine pour les poids corporels extrêmes (</a:t>
            </a:r>
            <a:r>
              <a:rPr lang="fr-CA" sz="1000" b="0" i="0" u="none" strike="noStrike" kern="1200" baseline="0" dirty="0">
                <a:solidFill>
                  <a:schemeClr val="tx1"/>
                </a:solidFill>
              </a:rPr>
              <a:t>≤ 60 kg et &gt;120 kg)</a:t>
            </a:r>
            <a:r>
              <a:rPr lang="fr-CA" sz="1000" dirty="0"/>
              <a:t> (en haut à gauche de cette diapositive).</a:t>
            </a:r>
          </a:p>
          <a:p>
            <a:pPr marL="171450" indent="-171450">
              <a:buFont typeface="Arial"/>
              <a:buChar char="•"/>
            </a:pPr>
            <a:r>
              <a:rPr lang="fr-CA" sz="1000" dirty="0"/>
              <a:t>La prévalence de l’infarctus du myocarde était similaire à celle avec la warfarine pour les patients ayant un faible poids corporel, mais elle était inférieure avec l’</a:t>
            </a:r>
            <a:r>
              <a:rPr lang="fr-CA" sz="1000" dirty="0" err="1"/>
              <a:t>ap</a:t>
            </a:r>
            <a:r>
              <a:rPr lang="fr-CA" sz="1000" baseline="0" dirty="0" err="1"/>
              <a:t>ixaban</a:t>
            </a:r>
            <a:r>
              <a:rPr lang="fr-CA" sz="1000" baseline="0" dirty="0"/>
              <a:t> chez les patients ayant un poids corporel</a:t>
            </a:r>
            <a:r>
              <a:rPr lang="fr-CA" sz="1000" dirty="0"/>
              <a:t> élevé</a:t>
            </a:r>
            <a:r>
              <a:rPr lang="fr-CA" sz="1000" baseline="0" dirty="0"/>
              <a:t> (en bas à gauche de la diapositive)</a:t>
            </a:r>
          </a:p>
          <a:p>
            <a:pPr marL="171450" indent="-171450">
              <a:buFont typeface="Arial"/>
              <a:buChar char="•"/>
            </a:pPr>
            <a:r>
              <a:rPr lang="fr-CA" sz="1000" dirty="0"/>
              <a:t>La mortalité toutes causes était similaire avec l’</a:t>
            </a:r>
            <a:r>
              <a:rPr lang="fr-CA" sz="1000" dirty="0" err="1"/>
              <a:t>apixaban</a:t>
            </a:r>
            <a:r>
              <a:rPr lang="fr-CA" sz="1000" dirty="0"/>
              <a:t> et la warfarine, quel que soit le poids corporel </a:t>
            </a:r>
            <a:r>
              <a:rPr lang="fr-CA" sz="1000" baseline="0" dirty="0"/>
              <a:t>(en haut à droit</a:t>
            </a:r>
            <a:r>
              <a:rPr lang="fr-CA" sz="1000" dirty="0"/>
              <a:t>e de la diapositive</a:t>
            </a:r>
            <a:r>
              <a:rPr lang="fr-CA" sz="1000" baseline="0" dirty="0"/>
              <a:t>)</a:t>
            </a:r>
          </a:p>
          <a:p>
            <a:pPr marL="171450" indent="-171450">
              <a:buFont typeface="Arial"/>
              <a:buChar char="•"/>
            </a:pPr>
            <a:r>
              <a:rPr lang="fr-CA" sz="1000" baseline="0" dirty="0"/>
              <a:t>Les cas d’hémorragie</a:t>
            </a:r>
            <a:r>
              <a:rPr lang="fr-CA" sz="1000" dirty="0"/>
              <a:t> majeure étaient moins élevés avec l’</a:t>
            </a:r>
            <a:r>
              <a:rPr lang="fr-CA" sz="1000" dirty="0" err="1"/>
              <a:t>apixaban</a:t>
            </a:r>
            <a:r>
              <a:rPr lang="fr-CA" sz="1000" dirty="0"/>
              <a:t> vs la warfarine, quel que soit le poids corporel, mais particulièrement chez les patients ayant un faible poids corporel</a:t>
            </a:r>
            <a:r>
              <a:rPr lang="fr-CA" sz="1000" baseline="0" dirty="0"/>
              <a:t> (en bas à droite de la diapositive)</a:t>
            </a: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785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200" b="1" i="0" kern="1200" dirty="0">
                <a:solidFill>
                  <a:schemeClr val="tx1"/>
                </a:solidFill>
                <a:effectLst/>
              </a:rPr>
              <a:t>Résumé</a:t>
            </a:r>
          </a:p>
          <a:p>
            <a:r>
              <a:rPr lang="fr-CA" sz="1200" b="1" i="0" kern="1200" dirty="0">
                <a:solidFill>
                  <a:schemeClr val="tx1"/>
                </a:solidFill>
                <a:effectLst/>
              </a:rPr>
              <a:t>Renseignements généraux et objectif —</a:t>
            </a:r>
          </a:p>
          <a:p>
            <a:r>
              <a:rPr lang="fr-CA" sz="1200" b="0" i="0" kern="1200" dirty="0">
                <a:solidFill>
                  <a:schemeClr val="tx1"/>
                </a:solidFill>
                <a:effectLst/>
              </a:rPr>
              <a:t>L’o</a:t>
            </a:r>
            <a:r>
              <a:rPr lang="fr-CA" dirty="0"/>
              <a:t>bésité est un facteur de risque de mort de toutes causes et de mort cardiovasculaire et malgré cela, on a observé une relation inverse entre le surpoids ou l’obésité et un meilleur pronostic dans des études de suivi à long terme. On a constaté que ce phénomène, décrit comme un paradoxe de l’obésité, est également évident dans des cohortes atteintes de fibrillation auriculaire</a:t>
            </a:r>
            <a:r>
              <a:rPr lang="fr-CA" sz="1200" b="0" i="0" kern="1200" dirty="0">
                <a:solidFill>
                  <a:schemeClr val="tx1"/>
                </a:solidFill>
                <a:effectLst/>
              </a:rPr>
              <a:t>.</a:t>
            </a:r>
          </a:p>
          <a:p>
            <a:r>
              <a:rPr lang="fr-CA" sz="1200" b="1" i="0" kern="1200" dirty="0">
                <a:solidFill>
                  <a:schemeClr val="tx1"/>
                </a:solidFill>
                <a:effectLst/>
              </a:rPr>
              <a:t>Méthodes—</a:t>
            </a:r>
          </a:p>
          <a:p>
            <a:r>
              <a:rPr lang="fr-CA" sz="1200" b="0" i="0" kern="1200" dirty="0">
                <a:solidFill>
                  <a:schemeClr val="tx1"/>
                </a:solidFill>
                <a:effectLst/>
              </a:rPr>
              <a:t>Nous avons effectué une revue systématique de la relation entre l’indice de masse corporelle et des événements indésirables majeurs </a:t>
            </a:r>
            <a:r>
              <a:rPr lang="fr-CA" dirty="0"/>
              <a:t>chez des patients atteints de fibrillation auriculaire. De plus, nous avons effectué une</a:t>
            </a:r>
            <a:r>
              <a:rPr lang="fr-CA" sz="1200" b="0" i="0" kern="1200" dirty="0">
                <a:solidFill>
                  <a:schemeClr val="tx1"/>
                </a:solidFill>
                <a:effectLst/>
              </a:rPr>
              <a:t> méta-analyse des études sur les </a:t>
            </a:r>
            <a:r>
              <a:rPr lang="fr-CA" dirty="0"/>
              <a:t>anticoagulants oraux directs (AOD)</a:t>
            </a:r>
            <a:r>
              <a:rPr lang="fr-CA" sz="1200" b="0" i="0" kern="1200" dirty="0">
                <a:solidFill>
                  <a:schemeClr val="tx1"/>
                </a:solidFill>
                <a:effectLst/>
              </a:rPr>
              <a:t>.</a:t>
            </a:r>
          </a:p>
          <a:p>
            <a:r>
              <a:rPr lang="fr-CA" sz="1200" b="1" i="0" kern="1200" dirty="0">
                <a:solidFill>
                  <a:schemeClr val="tx1"/>
                </a:solidFill>
                <a:effectLst/>
              </a:rPr>
              <a:t>Résultats—</a:t>
            </a:r>
          </a:p>
          <a:p>
            <a:r>
              <a:rPr lang="fr-CA" sz="1200" b="0" i="0" kern="1200" dirty="0">
                <a:solidFill>
                  <a:schemeClr val="tx1"/>
                </a:solidFill>
                <a:effectLst/>
              </a:rPr>
              <a:t>On a constaté un paradoxe de l’obésité pour la mort cardiovasculaire et la mort de toutes causes dans les analyses de sous-groupes de cohortes issues d’études randomisées. Cependant, les études observationnelles ne sont pas parvenues à démontrer cette relation. D’après la méta-analyse des études sur les AOD, un paradoxe de l’obésité significatif a été observé chez les patients en surpoids et obèses qui présentaient un </a:t>
            </a:r>
            <a:r>
              <a:rPr lang="fr-CA" dirty="0"/>
              <a:t>plus faible risque d’AVC /d’événements emboliques systémiques (EES) </a:t>
            </a:r>
            <a:r>
              <a:rPr lang="fr-CA" sz="1200" b="0" i="0" kern="1200" dirty="0">
                <a:solidFill>
                  <a:schemeClr val="tx1"/>
                </a:solidFill>
                <a:effectLst/>
              </a:rPr>
              <a:t>(</a:t>
            </a:r>
            <a:r>
              <a:rPr lang="fr-CA" sz="1200" b="0" i="0" kern="1200" dirty="0" err="1">
                <a:solidFill>
                  <a:schemeClr val="tx1"/>
                </a:solidFill>
                <a:effectLst/>
              </a:rPr>
              <a:t>odds</a:t>
            </a:r>
            <a:r>
              <a:rPr lang="fr-CA" sz="1200" b="0" i="0" kern="1200" dirty="0">
                <a:solidFill>
                  <a:schemeClr val="tx1"/>
                </a:solidFill>
                <a:effectLst/>
              </a:rPr>
              <a:t> ratio [OR], 0,75; intervalle de confiance à 95% [IC], 0,66–0,84 et OR, 0,62; IC à 95%, 0,54–0,70, respectivement). Pour l’hémorragie majeure, seuls les patients obèses présentaient </a:t>
            </a:r>
            <a:r>
              <a:rPr lang="fr-CA" dirty="0"/>
              <a:t>un plus faible risque </a:t>
            </a:r>
            <a:r>
              <a:rPr lang="fr-CA" sz="1200" b="0" i="0" kern="1200" dirty="0">
                <a:solidFill>
                  <a:schemeClr val="tx1"/>
                </a:solidFill>
                <a:effectLst/>
              </a:rPr>
              <a:t>comparativement aux patients </a:t>
            </a:r>
            <a:r>
              <a:rPr lang="fr-CA" dirty="0"/>
              <a:t>ayant un</a:t>
            </a:r>
            <a:r>
              <a:rPr lang="fr-CA" sz="1200" b="0" i="0" kern="1200" dirty="0">
                <a:solidFill>
                  <a:schemeClr val="tx1"/>
                </a:solidFill>
                <a:effectLst/>
              </a:rPr>
              <a:t> poids normal (OR, 0,84; IC à 95%, 0,72–0,98). </a:t>
            </a:r>
            <a:r>
              <a:rPr lang="fr-CA" dirty="0"/>
              <a:t>On a noté que les AOD avaient un effet thérapeutique significatif chez les patients ayant un poids normal</a:t>
            </a:r>
            <a:r>
              <a:rPr lang="fr-CA" sz="1200" b="0" i="0" kern="1200" dirty="0">
                <a:solidFill>
                  <a:schemeClr val="tx1"/>
                </a:solidFill>
                <a:effectLst/>
              </a:rPr>
              <a:t>, aussi bien pour l’AVC/les EES (OR, 0,66; IC à 95%, 0,56–0,78) que pour l’hémorragie majeure (OR, 0,72; IC à 95%, 0,54–0,95). Le risque d’hémorragie majeure était moins élevé chez les patients en surpoids traités avec des AOD (OR, 0,84; IC à 95%, 0,71–1,00).</a:t>
            </a:r>
          </a:p>
          <a:p>
            <a:r>
              <a:rPr lang="en-CA" sz="1200" b="1" i="0" kern="1200" dirty="0">
                <a:solidFill>
                  <a:schemeClr val="tx1"/>
                </a:solidFill>
                <a:effectLst/>
                <a:latin typeface="+mn-lt"/>
                <a:ea typeface="+mn-ea"/>
                <a:cs typeface="+mn-cs"/>
              </a:rPr>
              <a:t>Conclusions—</a:t>
            </a:r>
          </a:p>
          <a:p>
            <a:r>
              <a:rPr lang="fr-CA" sz="1200" b="0" i="0" kern="1200" dirty="0">
                <a:solidFill>
                  <a:schemeClr val="tx1"/>
                </a:solidFill>
                <a:effectLst/>
              </a:rPr>
              <a:t>Il peut existe</a:t>
            </a:r>
            <a:r>
              <a:rPr lang="fr-CA" dirty="0"/>
              <a:t>r un paradoxe de l’obésité chez les patients atteints de fibrillation auriculaire</a:t>
            </a:r>
            <a:r>
              <a:rPr lang="fr-CA" sz="1200" b="0" i="0" kern="1200" dirty="0">
                <a:solidFill>
                  <a:schemeClr val="tx1"/>
                </a:solidFill>
                <a:effectLst/>
              </a:rPr>
              <a:t>, en particulier pour la mort cardiovasculaire. Un paradoxe de l’obésité était également évident pour l’AVC/les EES dans des études sur les AOD, avec un effet thérapeutique en faveur des AOD par rapport à la warfarine pour l’efficacité et l’innocuité, qui était significatif uniquement chez les </a:t>
            </a:r>
            <a:r>
              <a:rPr lang="fr-CA" dirty="0"/>
              <a:t>patients ayant un poids normal</a:t>
            </a:r>
            <a:r>
              <a:rPr lang="fr-CA" sz="1200" b="0" i="0" kern="1200" dirty="0">
                <a:solidFill>
                  <a:schemeClr val="tx1"/>
                </a:solidFill>
                <a:effectLst/>
              </a:rPr>
              <a:t>.</a:t>
            </a:r>
          </a:p>
          <a:p>
            <a:endParaRPr lang="fr-CA" sz="1200" b="0" i="0" kern="1200" dirty="0">
              <a:solidFill>
                <a:schemeClr val="tx1"/>
              </a:solidFill>
              <a:effectLst/>
              <a:latin typeface="+mn-lt"/>
              <a:ea typeface="+mn-ea"/>
              <a:cs typeface="+mn-cs"/>
            </a:endParaRPr>
          </a:p>
          <a:p>
            <a:r>
              <a:rPr lang="fr-CA" sz="1200" b="1" i="0" kern="1200" dirty="0">
                <a:solidFill>
                  <a:schemeClr val="tx1"/>
                </a:solidFill>
                <a:effectLst/>
                <a:latin typeface="+mn-lt"/>
                <a:ea typeface="+mn-ea"/>
                <a:cs typeface="+mn-cs"/>
              </a:rPr>
              <a:t>Discussion</a:t>
            </a:r>
          </a:p>
          <a:p>
            <a:r>
              <a:rPr lang="fr-CA" sz="1200" b="0" i="0" kern="1200" dirty="0">
                <a:solidFill>
                  <a:schemeClr val="tx1"/>
                </a:solidFill>
                <a:effectLst/>
                <a:latin typeface="+mn-lt"/>
                <a:ea typeface="+mn-ea"/>
                <a:cs typeface="+mn-cs"/>
              </a:rPr>
              <a:t>Notre revue systématique de la littérature semble suggérer un paradoxe de l’obésité chez les patients atteints de FA, en particulier pour la mort toutes causes et la mort cardiovasculaire, </a:t>
            </a:r>
            <a:r>
              <a:rPr lang="fr-CA" dirty="0"/>
              <a:t>malgré la présence de comorbidités associées ou des traitements pharmacologiques plus intensifs. Ces observations semblent provenir en particulier de données issues d’analyses de sous-groupes dans des ERC. Et inversement, des études observationnelles pour lesquelles des analyses non ajustées ont été effectuées, tirent les mêmes conclusions, mais après ajustements statistiques, l’avantage des patients en surpoids et obèses est moins évident dans la plupart des études.</a:t>
            </a:r>
            <a:r>
              <a:rPr lang="fr-CA" sz="1200" b="0" i="0" kern="1200" dirty="0">
                <a:solidFill>
                  <a:schemeClr val="tx1"/>
                </a:solidFill>
                <a:effectLst/>
                <a:latin typeface="+mn-lt"/>
                <a:ea typeface="+mn-ea"/>
                <a:cs typeface="+mn-cs"/>
              </a:rPr>
              <a:t> Enfin, un paradoxe de l’obésité est évident pour l’AVC/</a:t>
            </a:r>
            <a:r>
              <a:rPr lang="fr-CA" dirty="0"/>
              <a:t>les EES et l’hémorragie majeure dans des études randomisées sur les AOD utilisés pour la prévention de l’AVC dans la FA, avec un effet thérapeutique en faveur des AOD comparativement à la warfarine qui était significatif pour les patients ayant un poids normal</a:t>
            </a:r>
            <a:r>
              <a:rPr lang="fr-CA" sz="1200" b="0" i="0" kern="1200" dirty="0">
                <a:solidFill>
                  <a:schemeClr val="tx1"/>
                </a:solidFill>
                <a:effectLst/>
                <a:latin typeface="+mn-lt"/>
                <a:ea typeface="+mn-ea"/>
                <a:cs typeface="+mn-cs"/>
              </a:rPr>
              <a:t>.</a:t>
            </a:r>
          </a:p>
          <a:p>
            <a:r>
              <a:rPr lang="fr-CA" sz="1200" b="0" i="0" kern="1200" dirty="0">
                <a:solidFill>
                  <a:schemeClr val="tx1"/>
                </a:solidFill>
                <a:effectLst/>
              </a:rPr>
              <a:t>Les publications sur le paradoxe de l’obésité ont </a:t>
            </a:r>
            <a:r>
              <a:rPr lang="fr-CA" dirty="0"/>
              <a:t>progressivement augmenté au cours des dernières années, en particulier chez les patients atteints de maladies cardiovasculaires</a:t>
            </a:r>
            <a:r>
              <a:rPr lang="fr-CA" sz="1200" b="0" i="0" kern="1200" dirty="0">
                <a:solidFill>
                  <a:schemeClr val="tx1"/>
                </a:solidFill>
                <a:effectLst/>
              </a:rPr>
              <a:t>.</a:t>
            </a:r>
            <a:r>
              <a:rPr lang="fr-CA" sz="1200" b="1" i="0" u="none" strike="noStrike" kern="1200" baseline="30000" dirty="0">
                <a:solidFill>
                  <a:schemeClr val="tx1"/>
                </a:solidFill>
                <a:effectLst/>
                <a:hlinkClick r:id="rId3"/>
              </a:rPr>
              <a:t>4</a:t>
            </a:r>
            <a:r>
              <a:rPr lang="fr-CA" sz="1200" b="0" i="0" kern="1200" dirty="0">
                <a:solidFill>
                  <a:schemeClr val="tx1"/>
                </a:solidFill>
                <a:effectLst/>
              </a:rPr>
              <a:t> Un meilleur pronostic, en termes de mort toutes causes et de mort cardiovasculaire, pour les patients en surpoids et obèses, a été rapporté chez les patients atteints d’hypertension, de coronaropathie, d’insuffisance cardiaque congestive et de maladie artérielle périphérique.</a:t>
            </a:r>
            <a:r>
              <a:rPr lang="fr-CA" sz="1200" b="1" i="0" u="none" strike="noStrike" kern="1200" baseline="30000" dirty="0">
                <a:solidFill>
                  <a:schemeClr val="tx1"/>
                </a:solidFill>
                <a:effectLst/>
                <a:hlinkClick r:id="rId4"/>
              </a:rPr>
              <a:t>6</a:t>
            </a:r>
            <a:r>
              <a:rPr lang="fr-CA" sz="1200" b="0" i="0" kern="1200" dirty="0">
                <a:solidFill>
                  <a:schemeClr val="tx1"/>
                </a:solidFill>
                <a:effectLst/>
              </a:rPr>
              <a:t> De fait, notre revue systématique montre plusieurs études chez des patients atteints de FA dans lesquelles un paradoxe de l’obésité était évident. Ce phénomène était le plus évident dans des cohortes </a:t>
            </a:r>
            <a:r>
              <a:rPr lang="fr-CA" dirty="0"/>
              <a:t>issues d’ERC, alors que dans des études observationnelles, les différences dans les événements indésirables n’étaient plus apparentes après ajustements statistiques pour les comorbidités associées chez les patients obèses, entraînant la prise en charge plus intense des facteurs de risque et donc de meilleurs résultats</a:t>
            </a:r>
            <a:r>
              <a:rPr lang="fr-CA" sz="1200" b="0" i="0" kern="1200" dirty="0">
                <a:solidFill>
                  <a:schemeClr val="tx1"/>
                </a:solidFill>
                <a:effectLst/>
              </a:rPr>
              <a:t>.</a:t>
            </a:r>
            <a:r>
              <a:rPr lang="fr-CA" sz="1200" b="1" i="0" u="none" strike="noStrike" kern="1200" baseline="30000" dirty="0">
                <a:solidFill>
                  <a:schemeClr val="tx1"/>
                </a:solidFill>
                <a:effectLst/>
                <a:hlinkClick r:id="rId5"/>
              </a:rPr>
              <a:t>11</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6"/>
              </a:rPr>
              <a:t>22</a:t>
            </a:r>
            <a:r>
              <a:rPr lang="fr-CA" sz="1200" b="1" i="0" u="none" strike="noStrike" kern="1200" baseline="30000" dirty="0">
                <a:solidFill>
                  <a:schemeClr val="tx1"/>
                </a:solidFill>
                <a:effectLst/>
              </a:rPr>
              <a:t> </a:t>
            </a:r>
            <a:r>
              <a:rPr lang="fr-CA" sz="1200" b="0" i="0" kern="1200" dirty="0">
                <a:solidFill>
                  <a:schemeClr val="tx1"/>
                </a:solidFill>
                <a:effectLst/>
              </a:rPr>
              <a:t>T Les données d’études montrent que l’impact des catégories d’</a:t>
            </a:r>
            <a:r>
              <a:rPr lang="fr-CA" dirty="0"/>
              <a:t>IMC a été atténué par un traitement anticoagulant fournissant un bon contrôle, ce qui suggère à nouveau que les traitements optimisés pourraient atténuer le paradoxe de l’obésité</a:t>
            </a:r>
            <a:r>
              <a:rPr lang="fr-CA" sz="1200" b="0" i="0" kern="1200" dirty="0">
                <a:solidFill>
                  <a:schemeClr val="tx1"/>
                </a:solidFill>
                <a:effectLst/>
              </a:rPr>
              <a:t>.</a:t>
            </a:r>
            <a:r>
              <a:rPr lang="fr-CA" sz="1200" b="1" i="0" u="none" strike="noStrike" kern="1200" baseline="30000" dirty="0">
                <a:solidFill>
                  <a:schemeClr val="tx1"/>
                </a:solidFill>
                <a:effectLst/>
                <a:hlinkClick r:id="rId7"/>
              </a:rPr>
              <a:t>12</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8"/>
              </a:rPr>
              <a:t>14</a:t>
            </a:r>
            <a:r>
              <a:rPr lang="fr-CA" sz="1200" b="0" i="0" kern="1200" dirty="0">
                <a:solidFill>
                  <a:schemeClr val="tx1"/>
                </a:solidFill>
                <a:effectLst/>
              </a:rPr>
              <a:t> De telles observations </a:t>
            </a:r>
            <a:r>
              <a:rPr lang="fr-CA" dirty="0"/>
              <a:t>soulignent à nouveau la nécessité d’adopter une approche plus holistique pour la prise en charge de la FA, qui pourrait inclure le traitement des patients atteints de FA en surpoids et obèses</a:t>
            </a:r>
            <a:r>
              <a:rPr lang="fr-CA" sz="1200" b="0" i="0" kern="1200" dirty="0">
                <a:solidFill>
                  <a:schemeClr val="tx1"/>
                </a:solidFill>
                <a:effectLst/>
              </a:rPr>
              <a:t>.</a:t>
            </a:r>
            <a:r>
              <a:rPr lang="fr-CA" sz="1200" b="1" i="0" u="none" strike="noStrike" kern="1200" baseline="30000" dirty="0">
                <a:solidFill>
                  <a:schemeClr val="tx1"/>
                </a:solidFill>
                <a:effectLst/>
                <a:hlinkClick r:id="rId9"/>
              </a:rPr>
              <a:t>26</a:t>
            </a:r>
            <a:endParaRPr lang="fr-CA" sz="1200" b="0" i="0" kern="1200" dirty="0">
              <a:solidFill>
                <a:schemeClr val="tx1"/>
              </a:solidFill>
              <a:effectLst/>
            </a:endParaRPr>
          </a:p>
          <a:p>
            <a:r>
              <a:rPr lang="fr-CA" sz="1200" b="0" i="0" kern="1200" dirty="0">
                <a:solidFill>
                  <a:schemeClr val="tx1"/>
                </a:solidFill>
                <a:effectLst/>
              </a:rPr>
              <a:t>Dans une méta-analyse récente d’études cliniques examinant la relation entre l’IMC, la FA et l</a:t>
            </a:r>
            <a:r>
              <a:rPr lang="fr-CA" dirty="0"/>
              <a:t>es résultats, utilisant des critères de sélection des études beaucoup plus rigoureux que dans notre revue systématique, </a:t>
            </a:r>
            <a:r>
              <a:rPr lang="fr-CA" sz="1200" b="0" i="0" kern="1200" dirty="0">
                <a:solidFill>
                  <a:schemeClr val="tx1"/>
                </a:solidFill>
                <a:effectLst/>
              </a:rPr>
              <a:t>Zhu et al</a:t>
            </a:r>
            <a:r>
              <a:rPr lang="fr-CA" sz="1200" b="1" i="0" u="none" strike="noStrike" kern="1200" baseline="30000" dirty="0">
                <a:solidFill>
                  <a:schemeClr val="tx1"/>
                </a:solidFill>
                <a:effectLst/>
                <a:hlinkClick r:id="rId10"/>
              </a:rPr>
              <a:t>27</a:t>
            </a:r>
            <a:r>
              <a:rPr lang="fr-CA" sz="1200" b="0" i="0" kern="1200" dirty="0">
                <a:solidFill>
                  <a:schemeClr val="tx1"/>
                </a:solidFill>
                <a:effectLst/>
              </a:rPr>
              <a:t> ont </a:t>
            </a:r>
            <a:r>
              <a:rPr lang="fr-CA" dirty="0"/>
              <a:t>constaté qu’aucun risque accru significatif en termes de résultats était associé au surpoids et à l’obésité chez les patients atteints de FA</a:t>
            </a:r>
            <a:r>
              <a:rPr lang="fr-CA" sz="1200" b="0" i="0" kern="1200" dirty="0">
                <a:solidFill>
                  <a:schemeClr val="tx1"/>
                </a:solidFill>
                <a:effectLst/>
              </a:rPr>
              <a:t>. Même si les patients en surpoids avaient une tendance non significative à un risque réduit d’événements indésirables (rapport de risque, 0,91; IC à 95%, 0,80–1,04; </a:t>
            </a:r>
            <a:r>
              <a:rPr lang="fr-CA" sz="1200" b="0" i="1" kern="1200" dirty="0">
                <a:solidFill>
                  <a:schemeClr val="tx1"/>
                </a:solidFill>
                <a:effectLst/>
              </a:rPr>
              <a:t>P</a:t>
            </a:r>
            <a:r>
              <a:rPr lang="fr-CA" sz="1200" b="0" i="0" kern="1200" dirty="0">
                <a:solidFill>
                  <a:schemeClr val="tx1"/>
                </a:solidFill>
                <a:effectLst/>
              </a:rPr>
              <a:t>=0,18), les patients obèses présentaient un risque encore moins élevé d’AVC/d’</a:t>
            </a:r>
            <a:r>
              <a:rPr lang="fr-CA" dirty="0"/>
              <a:t>EES comparativement aux patients ayant un poids normal</a:t>
            </a:r>
            <a:r>
              <a:rPr lang="fr-CA" sz="1200" b="0" i="0" kern="1200" dirty="0">
                <a:solidFill>
                  <a:schemeClr val="tx1"/>
                </a:solidFill>
                <a:effectLst/>
              </a:rPr>
              <a:t> (rapport de risque, 0,84; IC à 95%, 0,72–0,98; </a:t>
            </a:r>
            <a:r>
              <a:rPr lang="fr-CA" sz="1200" b="0" i="1" kern="1200" dirty="0">
                <a:solidFill>
                  <a:schemeClr val="tx1"/>
                </a:solidFill>
                <a:effectLst/>
              </a:rPr>
              <a:t>P</a:t>
            </a:r>
            <a:r>
              <a:rPr lang="fr-CA" sz="1200" b="0" i="0" kern="1200" dirty="0">
                <a:solidFill>
                  <a:schemeClr val="tx1"/>
                </a:solidFill>
                <a:effectLst/>
              </a:rPr>
              <a:t>=0,02). Cette constatation semble renforcée par notre analyse des études récentes sur les AOD, dans lesquelles le paradoxe de l’obésité était évident en ce qui concerne la prévalence de l’AVC/des EES. Un effet thérapeutique significatif en faveur des AOD a été constaté uniquement che</a:t>
            </a:r>
            <a:r>
              <a:rPr lang="fr-CA" dirty="0"/>
              <a:t>z les patients ayant  un poids normal et cet effet était non significatif chez les patients en surpoids et obèses</a:t>
            </a:r>
            <a:r>
              <a:rPr lang="fr-CA" sz="1200" b="0" i="0" kern="1200" dirty="0">
                <a:solidFill>
                  <a:schemeClr val="tx1"/>
                </a:solidFill>
                <a:effectLst/>
              </a:rPr>
              <a:t>. Dans toutes les autres études examinées, le paradoxe de l’obésité n’a pas été observé pour l’AVC et l’hémorragie majeure seuls. Dans toutes les autres études examinées, le paradoxe de l’obésité n’a presque jamais été observé pour l’AVC et l’hémorragie majeure seuls.</a:t>
            </a:r>
          </a:p>
          <a:p>
            <a:r>
              <a:rPr lang="fr-CA" sz="1200" b="0" i="0" kern="1200" dirty="0">
                <a:solidFill>
                  <a:schemeClr val="tx1"/>
                </a:solidFill>
                <a:effectLst/>
              </a:rPr>
              <a:t>Chez les patients qui n’étaient pas atteints de FA, la relation entre les classes d’IMC et la présence d’un AVC était controversée. Dans une importante méta-analyse comprenant &gt; 2 millions de patients, les catégories de patients en surpoids et obèses ont été associées à un risque accru d’</a:t>
            </a:r>
            <a:r>
              <a:rPr lang="fr-CA" dirty="0"/>
              <a:t>AVC</a:t>
            </a:r>
            <a:r>
              <a:rPr lang="fr-CA" sz="1200" b="0" i="0" kern="1200" dirty="0">
                <a:solidFill>
                  <a:schemeClr val="tx1"/>
                </a:solidFill>
                <a:effectLst/>
              </a:rPr>
              <a:t>.</a:t>
            </a:r>
            <a:r>
              <a:rPr lang="fr-CA" sz="1200" b="1" i="0" u="none" strike="noStrike" kern="1200" baseline="30000" dirty="0">
                <a:solidFill>
                  <a:schemeClr val="tx1"/>
                </a:solidFill>
                <a:effectLst/>
                <a:hlinkClick r:id="rId11"/>
              </a:rPr>
              <a:t>28</a:t>
            </a:r>
            <a:r>
              <a:rPr lang="fr-CA" sz="1200" b="0" i="0" kern="1200" dirty="0">
                <a:solidFill>
                  <a:schemeClr val="tx1"/>
                </a:solidFill>
                <a:effectLst/>
              </a:rPr>
              <a:t> Inversement, les patients</a:t>
            </a:r>
          </a:p>
          <a:p>
            <a:r>
              <a:rPr lang="fr-CA" dirty="0"/>
              <a:t>en surpoids et obèses peuvent présenter un risque de mortalité moins élevé après un AVC, alors que les patients obèses présentent un risque moins élevé de réadmissions pour un AVC</a:t>
            </a:r>
            <a:r>
              <a:rPr lang="fr-CA" sz="1200" b="0" i="0" kern="1200" dirty="0">
                <a:solidFill>
                  <a:schemeClr val="tx1"/>
                </a:solidFill>
                <a:effectLst/>
              </a:rPr>
              <a:t>.</a:t>
            </a:r>
            <a:r>
              <a:rPr lang="fr-CA" sz="1200" b="1" i="0" u="none" strike="noStrike" kern="1200" baseline="30000" dirty="0">
                <a:solidFill>
                  <a:schemeClr val="tx1"/>
                </a:solidFill>
                <a:effectLst/>
                <a:hlinkClick r:id="rId12"/>
              </a:rPr>
              <a:t>29</a:t>
            </a:r>
            <a:endParaRPr lang="fr-CA" sz="1200" b="0" i="0" kern="1200" dirty="0">
              <a:solidFill>
                <a:schemeClr val="tx1"/>
              </a:solidFill>
              <a:effectLst/>
            </a:endParaRPr>
          </a:p>
          <a:p>
            <a:r>
              <a:rPr lang="fr-CA" sz="1200" b="0" i="0" kern="1200" dirty="0">
                <a:solidFill>
                  <a:schemeClr val="tx1"/>
                </a:solidFill>
                <a:effectLst/>
              </a:rPr>
              <a:t>Plusieurs facteurs à</a:t>
            </a:r>
            <a:r>
              <a:rPr lang="fr-CA" dirty="0"/>
              <a:t> prendre en considération peuvent expliquer la présence de ce paradoxe de l’obésité.</a:t>
            </a:r>
            <a:r>
              <a:rPr lang="fr-CA" sz="1200" b="0" i="0" kern="1200" dirty="0">
                <a:solidFill>
                  <a:schemeClr val="tx1"/>
                </a:solidFill>
                <a:effectLst/>
              </a:rPr>
              <a:t> Tout d’abord, l’équilibr</a:t>
            </a:r>
            <a:r>
              <a:rPr lang="fr-CA" dirty="0"/>
              <a:t>e entre la masse maigre et la masse grasse peut être pertinent, étant donné que plutôt que l’IMC lui-même, le risque d’événements indésirables pourrait être associé à un indice de masse maigre</a:t>
            </a:r>
            <a:r>
              <a:rPr lang="fr-CA" sz="1200" b="0" i="0" kern="1200" dirty="0">
                <a:solidFill>
                  <a:schemeClr val="tx1"/>
                </a:solidFill>
                <a:effectLst/>
              </a:rPr>
              <a:t>. Par exemple, chez les patients atteints de coronaropathie, le risque </a:t>
            </a:r>
            <a:r>
              <a:rPr lang="fr-CA" dirty="0"/>
              <a:t>d’événements indésirables le plus important </a:t>
            </a:r>
            <a:r>
              <a:rPr lang="fr-CA" sz="1200" b="0" i="0" kern="1200" dirty="0">
                <a:solidFill>
                  <a:schemeClr val="tx1"/>
                </a:solidFill>
                <a:effectLst/>
              </a:rPr>
              <a:t>était principalement </a:t>
            </a:r>
            <a:r>
              <a:rPr lang="fr-CA" dirty="0"/>
              <a:t>manifeste chez ceux ayant un faible indice de masse maigre comparativement à ceux ayant un indice de masse maigre élevé</a:t>
            </a:r>
            <a:r>
              <a:rPr lang="fr-CA" sz="1200" b="0" i="0" kern="1200" dirty="0">
                <a:solidFill>
                  <a:schemeClr val="tx1"/>
                </a:solidFill>
                <a:effectLst/>
              </a:rPr>
              <a:t>, malgré un IMC global élevé.</a:t>
            </a:r>
            <a:r>
              <a:rPr lang="fr-CA" sz="1200" b="1" i="0" u="none" strike="noStrike" kern="1200" baseline="30000" dirty="0">
                <a:solidFill>
                  <a:schemeClr val="tx1"/>
                </a:solidFill>
                <a:effectLst/>
                <a:hlinkClick r:id="rId13"/>
              </a:rPr>
              <a:t>30</a:t>
            </a:r>
            <a:endParaRPr lang="fr-CA" sz="1200" b="0" i="0" kern="1200" dirty="0">
              <a:solidFill>
                <a:schemeClr val="tx1"/>
              </a:solidFill>
              <a:effectLst/>
            </a:endParaRPr>
          </a:p>
          <a:p>
            <a:r>
              <a:rPr lang="fr-CA" sz="1200" b="0" i="0" kern="1200" dirty="0">
                <a:solidFill>
                  <a:schemeClr val="tx1"/>
                </a:solidFill>
                <a:effectLst/>
              </a:rPr>
              <a:t>Un autre facteur qui peut partiellement expliquer le plus faible risque associé à un surpoids et à l’obésité pourrait être l’âge. Dans la plupart des études, les patients en surpoids et obèses étaient progressivement</a:t>
            </a:r>
            <a:r>
              <a:rPr lang="fr-CA" dirty="0"/>
              <a:t> moins âgés comparativement aux sujets de poids normal</a:t>
            </a:r>
            <a:r>
              <a:rPr lang="fr-CA" sz="1200" b="0" i="0" kern="1200" dirty="0">
                <a:solidFill>
                  <a:schemeClr val="tx1"/>
                </a:solidFill>
                <a:effectLst/>
              </a:rPr>
              <a:t>. Dans la plupart des études dans lesquelles le paradoxe de l’obésité a été confirmé, la différence au niveau de l’âge entre les catégories était plus prononcée. La durée du suivi pourrait également déterminer la prévalence d’événements indésirables.</a:t>
            </a:r>
            <a:r>
              <a:rPr lang="fr-CA" sz="1200" b="1" i="0" u="none" strike="noStrike" kern="1200" baseline="30000" dirty="0">
                <a:solidFill>
                  <a:schemeClr val="tx1"/>
                </a:solidFill>
                <a:effectLst/>
                <a:hlinkClick r:id="rId14"/>
              </a:rPr>
              <a:t>31</a:t>
            </a:r>
            <a:r>
              <a:rPr lang="fr-CA" sz="1200" b="0" i="0" kern="1200" dirty="0">
                <a:solidFill>
                  <a:schemeClr val="tx1"/>
                </a:solidFill>
                <a:effectLst/>
              </a:rPr>
              <a:t> Comme le montrent nos résultats, les études qui n’ont pas pu montrer un </a:t>
            </a:r>
            <a:r>
              <a:rPr lang="fr-CA" dirty="0"/>
              <a:t>paradoxe de l’obésité avaient la plus longue durée de suivi</a:t>
            </a:r>
            <a:r>
              <a:rPr lang="fr-CA" sz="1200" b="0" i="0" kern="1200" dirty="0">
                <a:solidFill>
                  <a:schemeClr val="tx1"/>
                </a:solidFill>
                <a:effectLst/>
              </a:rPr>
              <a:t>. De plus, les études qui ne </a:t>
            </a:r>
            <a:r>
              <a:rPr lang="fr-CA" dirty="0"/>
              <a:t>prenaient en considération que l’IMC initial n’examinaient pas les changements dans le temps ni les facteurs qui peuvent réduire ou modifier l’IMC, notamment l’activité physique et la santé cardiorespiratoire</a:t>
            </a:r>
            <a:r>
              <a:rPr lang="fr-CA" sz="1200" b="0" i="0" kern="1200" dirty="0">
                <a:solidFill>
                  <a:schemeClr val="tx1"/>
                </a:solidFill>
                <a:effectLst/>
              </a:rPr>
              <a:t>. En fait, cette dernière a été associée à un poids plus faible et à un risque moins élevé de développer une FA.</a:t>
            </a:r>
            <a:r>
              <a:rPr lang="fr-CA" sz="1200" b="1" i="0" u="none" strike="noStrike" kern="1200" baseline="30000" dirty="0">
                <a:solidFill>
                  <a:schemeClr val="tx1"/>
                </a:solidFill>
                <a:effectLst/>
                <a:hlinkClick r:id="rId15"/>
              </a:rPr>
              <a:t>9</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16"/>
              </a:rPr>
              <a:t>10</a:t>
            </a:r>
            <a:endParaRPr lang="fr-CA" sz="1200" b="0" i="0" kern="1200" dirty="0">
              <a:solidFill>
                <a:schemeClr val="tx1"/>
              </a:solidFill>
              <a:effectLst/>
            </a:endParaRPr>
          </a:p>
          <a:p>
            <a:r>
              <a:rPr lang="fr-CA" sz="1200" b="0" i="0" kern="1200" dirty="0">
                <a:solidFill>
                  <a:schemeClr val="tx1"/>
                </a:solidFill>
                <a:effectLst/>
              </a:rPr>
              <a:t>Il est nécessaire de prendre en considération certains facteurs pour les popula</a:t>
            </a:r>
            <a:r>
              <a:rPr lang="fr-CA" dirty="0"/>
              <a:t>tions asiatiques</a:t>
            </a:r>
            <a:r>
              <a:rPr lang="fr-CA" sz="1200" b="0" i="0" kern="1200" dirty="0">
                <a:solidFill>
                  <a:schemeClr val="tx1"/>
                </a:solidFill>
                <a:effectLst/>
              </a:rPr>
              <a:t>. Un poids insuffisant est considéré comme un facteur de risque </a:t>
            </a:r>
            <a:r>
              <a:rPr lang="fr-CA" dirty="0"/>
              <a:t>d’hémorragie plus élevé chez </a:t>
            </a:r>
            <a:r>
              <a:rPr lang="fr-CA" sz="1200" b="0" i="0" kern="1200" dirty="0">
                <a:solidFill>
                  <a:schemeClr val="tx1"/>
                </a:solidFill>
                <a:effectLst/>
              </a:rPr>
              <a:t>les patients asiatiques atteints de FA, entraînant des recommandations spécifiques.</a:t>
            </a:r>
            <a:r>
              <a:rPr lang="fr-CA" sz="1200" b="1" i="0" u="none" strike="noStrike" kern="1200" baseline="30000" dirty="0">
                <a:solidFill>
                  <a:schemeClr val="tx1"/>
                </a:solidFill>
                <a:effectLst/>
                <a:hlinkClick r:id="rId17"/>
              </a:rPr>
              <a:t>32</a:t>
            </a:r>
            <a:r>
              <a:rPr lang="fr-CA" sz="1200" b="0" i="0" kern="1200" dirty="0">
                <a:solidFill>
                  <a:schemeClr val="tx1"/>
                </a:solidFill>
                <a:effectLst/>
              </a:rPr>
              <a:t> Dans notre revue systématique, nous n’avons pas vérifier cette perception, la catégorie de poids insuffisant n’étant pas associée à un risque accru d’hémorragie majeure, mais inversement étant </a:t>
            </a:r>
            <a:r>
              <a:rPr lang="fr-CA" dirty="0"/>
              <a:t>associée à un risque accru de mort cardiovasculaire et de mort toutes causes</a:t>
            </a:r>
            <a:r>
              <a:rPr lang="fr-CA" sz="1200" b="0" i="0" kern="1200" dirty="0">
                <a:solidFill>
                  <a:schemeClr val="tx1"/>
                </a:solidFill>
                <a:effectLst/>
              </a:rPr>
              <a:t>. Le registre </a:t>
            </a:r>
            <a:r>
              <a:rPr lang="fr-CA" sz="1200" b="0" i="0" kern="1200" dirty="0" err="1">
                <a:solidFill>
                  <a:schemeClr val="tx1"/>
                </a:solidFill>
                <a:effectLst/>
              </a:rPr>
              <a:t>Fushimi</a:t>
            </a:r>
            <a:r>
              <a:rPr lang="fr-CA" sz="1200" b="0" i="0" kern="1200" dirty="0">
                <a:solidFill>
                  <a:schemeClr val="tx1"/>
                </a:solidFill>
                <a:effectLst/>
              </a:rPr>
              <a:t> sur la FA a rapporté que les patients atteints de FA ayant un faible poids corporel présentaient un risque plus élevé  d’AVC/EES et de mort toutes causes, alors qu’aucun </a:t>
            </a:r>
            <a:r>
              <a:rPr lang="fr-CA" dirty="0"/>
              <a:t>effet</a:t>
            </a:r>
            <a:r>
              <a:rPr lang="fr-CA" sz="1200" b="0" i="0" kern="1200" dirty="0">
                <a:solidFill>
                  <a:schemeClr val="tx1"/>
                </a:solidFill>
                <a:effectLst/>
              </a:rPr>
              <a:t> n’était évident</a:t>
            </a:r>
            <a:r>
              <a:rPr lang="fr-CA" dirty="0"/>
              <a:t> pour l’hémorragie majeure</a:t>
            </a:r>
            <a:r>
              <a:rPr lang="fr-CA" sz="1200" b="0" i="0" kern="1200" dirty="0">
                <a:solidFill>
                  <a:schemeClr val="tx1"/>
                </a:solidFill>
                <a:effectLst/>
              </a:rPr>
              <a:t>.</a:t>
            </a:r>
            <a:r>
              <a:rPr lang="fr-CA" sz="1200" b="1" i="0" u="none" strike="noStrike" kern="1200" baseline="30000" dirty="0">
                <a:solidFill>
                  <a:schemeClr val="tx1"/>
                </a:solidFill>
                <a:effectLst/>
                <a:hlinkClick r:id="rId18"/>
              </a:rPr>
              <a:t>33</a:t>
            </a:r>
            <a:r>
              <a:rPr lang="fr-CA" sz="1200" b="0" i="0" kern="1200" dirty="0">
                <a:solidFill>
                  <a:schemeClr val="tx1"/>
                </a:solidFill>
                <a:effectLst/>
              </a:rPr>
              <a:t> Le risque de mortalité associé au surpoids a été confirmé dans la population générale.</a:t>
            </a:r>
            <a:r>
              <a:rPr lang="fr-CA" sz="1200" b="1" i="0" u="none" strike="noStrike" kern="1200" baseline="30000" dirty="0">
                <a:solidFill>
                  <a:schemeClr val="tx1"/>
                </a:solidFill>
                <a:effectLst/>
                <a:hlinkClick r:id="rId19"/>
              </a:rPr>
              <a:t>34</a:t>
            </a:r>
            <a:endParaRPr lang="fr-CA" sz="1200" b="0" i="0" kern="1200" dirty="0">
              <a:solidFill>
                <a:schemeClr val="tx1"/>
              </a:solidFill>
              <a:effectLst/>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13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200" b="1" i="0" kern="1200" dirty="0">
                <a:solidFill>
                  <a:schemeClr val="tx1"/>
                </a:solidFill>
                <a:effectLst/>
              </a:rPr>
              <a:t>Résumé</a:t>
            </a:r>
          </a:p>
          <a:p>
            <a:r>
              <a:rPr lang="fr-CA" sz="1200" b="1" i="0" kern="1200" dirty="0">
                <a:solidFill>
                  <a:schemeClr val="tx1"/>
                </a:solidFill>
                <a:effectLst/>
              </a:rPr>
              <a:t>Renseignements généraux et objectif —</a:t>
            </a:r>
          </a:p>
          <a:p>
            <a:r>
              <a:rPr lang="fr-CA" sz="1200" b="0" i="0" kern="1200" dirty="0">
                <a:solidFill>
                  <a:schemeClr val="tx1"/>
                </a:solidFill>
                <a:effectLst/>
              </a:rPr>
              <a:t>L’o</a:t>
            </a:r>
            <a:r>
              <a:rPr lang="fr-CA" dirty="0"/>
              <a:t>bésité est un facteur de risque de mort de toutes causes et de mort cardiovasculaire et malgré cela, on a observé une relation inverse entre le surpoids ou l’obésité et un meilleur pronostic dans des études de suivi à long terme. On a constaté que ce phénomène, décrit comme un paradoxe de l’obésité, est également évident dans des cohortes atteintes de fibrillation auriculaire</a:t>
            </a:r>
            <a:r>
              <a:rPr lang="fr-CA" sz="1200" b="0" i="0" kern="1200" dirty="0">
                <a:solidFill>
                  <a:schemeClr val="tx1"/>
                </a:solidFill>
                <a:effectLst/>
              </a:rPr>
              <a:t>.</a:t>
            </a:r>
          </a:p>
          <a:p>
            <a:r>
              <a:rPr lang="fr-CA" sz="1200" b="1" i="0" kern="1200" dirty="0">
                <a:solidFill>
                  <a:schemeClr val="tx1"/>
                </a:solidFill>
                <a:effectLst/>
              </a:rPr>
              <a:t>Méthodes—</a:t>
            </a:r>
          </a:p>
          <a:p>
            <a:r>
              <a:rPr lang="fr-CA" sz="1200" b="0" i="0" kern="1200" dirty="0">
                <a:solidFill>
                  <a:schemeClr val="tx1"/>
                </a:solidFill>
                <a:effectLst/>
              </a:rPr>
              <a:t>Nous avons effectué une revue systématique de la relation entre l’indice de masse corporelle et des événements indésirables majeurs </a:t>
            </a:r>
            <a:r>
              <a:rPr lang="fr-CA" dirty="0"/>
              <a:t>chez des patients atteints de fibrillation auriculaire. De plus, nous avons effectué une</a:t>
            </a:r>
            <a:r>
              <a:rPr lang="fr-CA" sz="1200" b="0" i="0" kern="1200" dirty="0">
                <a:solidFill>
                  <a:schemeClr val="tx1"/>
                </a:solidFill>
                <a:effectLst/>
              </a:rPr>
              <a:t> méta-analyse des études sur les </a:t>
            </a:r>
            <a:r>
              <a:rPr lang="fr-CA" dirty="0"/>
              <a:t>anticoagulants oraux directs (AOD)</a:t>
            </a:r>
            <a:r>
              <a:rPr lang="fr-CA" sz="1200" b="0" i="0" kern="1200" dirty="0">
                <a:solidFill>
                  <a:schemeClr val="tx1"/>
                </a:solidFill>
                <a:effectLst/>
              </a:rPr>
              <a:t>.</a:t>
            </a:r>
          </a:p>
          <a:p>
            <a:r>
              <a:rPr lang="fr-CA" sz="1200" b="1" i="0" kern="1200" dirty="0">
                <a:solidFill>
                  <a:schemeClr val="tx1"/>
                </a:solidFill>
                <a:effectLst/>
              </a:rPr>
              <a:t>Résultats—</a:t>
            </a:r>
          </a:p>
          <a:p>
            <a:r>
              <a:rPr lang="fr-CA" sz="1200" b="0" i="0" kern="1200" dirty="0">
                <a:solidFill>
                  <a:schemeClr val="tx1"/>
                </a:solidFill>
                <a:effectLst/>
              </a:rPr>
              <a:t>On a constaté un paradoxe de l’obésité pour la mort cardiovasculaire et la mort de toutes causes dans les analyses de sous-groupes de cohortes issues d’études randomisées. Cependant, les études observationnelles ne sont pas parvenues à démontrer cette relation. D’après la méta-analyse des études sur les AOD, un paradoxe de l’obésité significatif a été observé chez les patients en surpoids et obèses qui présentaient un </a:t>
            </a:r>
            <a:r>
              <a:rPr lang="fr-CA" dirty="0"/>
              <a:t>plus faible risque d’AVC /d’événements emboliques systémiques (EES) </a:t>
            </a:r>
            <a:r>
              <a:rPr lang="fr-CA" sz="1200" b="0" i="0" kern="1200" dirty="0">
                <a:solidFill>
                  <a:schemeClr val="tx1"/>
                </a:solidFill>
                <a:effectLst/>
              </a:rPr>
              <a:t>(</a:t>
            </a:r>
            <a:r>
              <a:rPr lang="fr-CA" sz="1200" b="0" i="0" kern="1200" dirty="0" err="1">
                <a:solidFill>
                  <a:schemeClr val="tx1"/>
                </a:solidFill>
                <a:effectLst/>
              </a:rPr>
              <a:t>odds</a:t>
            </a:r>
            <a:r>
              <a:rPr lang="fr-CA" sz="1200" b="0" i="0" kern="1200" dirty="0">
                <a:solidFill>
                  <a:schemeClr val="tx1"/>
                </a:solidFill>
                <a:effectLst/>
              </a:rPr>
              <a:t> ratio [OR], 0,75; intervalle de confiance à 95% [IC], 0,66–0,84 et OR, 0,62; IC à 95%, 0,54–0,70, respectivement). Pour l’hémorragie majeure, seuls les patients obèses présentaient </a:t>
            </a:r>
            <a:r>
              <a:rPr lang="fr-CA" dirty="0"/>
              <a:t>un plus faible risque </a:t>
            </a:r>
            <a:r>
              <a:rPr lang="fr-CA" sz="1200" b="0" i="0" kern="1200" dirty="0">
                <a:solidFill>
                  <a:schemeClr val="tx1"/>
                </a:solidFill>
                <a:effectLst/>
              </a:rPr>
              <a:t>comparativement aux patients </a:t>
            </a:r>
            <a:r>
              <a:rPr lang="fr-CA" dirty="0"/>
              <a:t>ayant un</a:t>
            </a:r>
            <a:r>
              <a:rPr lang="fr-CA" sz="1200" b="0" i="0" kern="1200" dirty="0">
                <a:solidFill>
                  <a:schemeClr val="tx1"/>
                </a:solidFill>
                <a:effectLst/>
              </a:rPr>
              <a:t> poids normal (OR, 0,84; IC à 95%, 0,72–0,98). </a:t>
            </a:r>
            <a:r>
              <a:rPr lang="fr-CA" dirty="0"/>
              <a:t>On a noté que les AOD avaient un effet thérapeutique significatif chez les patients ayant un poids normal</a:t>
            </a:r>
            <a:r>
              <a:rPr lang="fr-CA" sz="1200" b="0" i="0" kern="1200" dirty="0">
                <a:solidFill>
                  <a:schemeClr val="tx1"/>
                </a:solidFill>
                <a:effectLst/>
              </a:rPr>
              <a:t>, aussi bien pour l’AVC/les EES (OR, 0,66; IC à 95%, 0,56–0,78) que pour l’hémorragie majeure (OR, 0,72; IC à 95%, 0,54–0,95). Le risque d’hémorragie majeure était moins élevé chez les patients en surpoids traités avec des AOD (OR, 0,84; IC à 95%, 0,71–1,00).</a:t>
            </a:r>
          </a:p>
          <a:p>
            <a:r>
              <a:rPr lang="en-CA" sz="1200" b="1" i="0" kern="1200" dirty="0">
                <a:solidFill>
                  <a:schemeClr val="tx1"/>
                </a:solidFill>
                <a:effectLst/>
                <a:latin typeface="+mn-lt"/>
                <a:ea typeface="+mn-ea"/>
                <a:cs typeface="+mn-cs"/>
              </a:rPr>
              <a:t>Conclusions—</a:t>
            </a:r>
          </a:p>
          <a:p>
            <a:r>
              <a:rPr lang="fr-CA" sz="1200" b="0" i="0" kern="1200" dirty="0">
                <a:solidFill>
                  <a:schemeClr val="tx1"/>
                </a:solidFill>
                <a:effectLst/>
              </a:rPr>
              <a:t>Il peut existe</a:t>
            </a:r>
            <a:r>
              <a:rPr lang="fr-CA" dirty="0"/>
              <a:t>r un paradoxe de l’obésité chez les patients atteints de fibrillation auriculaire</a:t>
            </a:r>
            <a:r>
              <a:rPr lang="fr-CA" sz="1200" b="0" i="0" kern="1200" dirty="0">
                <a:solidFill>
                  <a:schemeClr val="tx1"/>
                </a:solidFill>
                <a:effectLst/>
              </a:rPr>
              <a:t>, en particulier pour la mort cardiovasculaire. Un paradoxe de l’obésité était également évident pour l’AVC/les EES dans des études sur les AOD, avec un effet thérapeutique en faveur des AOD par rapport à la warfarine pour l’efficacité et l’innocuité, qui était significatif uniquement chez les </a:t>
            </a:r>
            <a:r>
              <a:rPr lang="fr-CA" dirty="0"/>
              <a:t>patients ayant un poids normal</a:t>
            </a:r>
            <a:r>
              <a:rPr lang="fr-CA" sz="1200" b="0" i="0" kern="1200" dirty="0">
                <a:solidFill>
                  <a:schemeClr val="tx1"/>
                </a:solidFill>
                <a:effectLst/>
              </a:rPr>
              <a:t>.</a:t>
            </a:r>
          </a:p>
          <a:p>
            <a:endParaRPr lang="fr-CA" sz="1200" b="0" i="0" kern="1200" dirty="0">
              <a:solidFill>
                <a:schemeClr val="tx1"/>
              </a:solidFill>
              <a:effectLst/>
              <a:latin typeface="+mn-lt"/>
              <a:ea typeface="+mn-ea"/>
              <a:cs typeface="+mn-cs"/>
            </a:endParaRPr>
          </a:p>
          <a:p>
            <a:r>
              <a:rPr lang="fr-CA" sz="1200" b="1" i="0" kern="1200" dirty="0">
                <a:solidFill>
                  <a:schemeClr val="tx1"/>
                </a:solidFill>
                <a:effectLst/>
                <a:latin typeface="+mn-lt"/>
                <a:ea typeface="+mn-ea"/>
                <a:cs typeface="+mn-cs"/>
              </a:rPr>
              <a:t>Discussion</a:t>
            </a:r>
          </a:p>
          <a:p>
            <a:r>
              <a:rPr lang="fr-CA" sz="1200" b="0" i="0" kern="1200" dirty="0">
                <a:solidFill>
                  <a:schemeClr val="tx1"/>
                </a:solidFill>
                <a:effectLst/>
                <a:latin typeface="+mn-lt"/>
                <a:ea typeface="+mn-ea"/>
                <a:cs typeface="+mn-cs"/>
              </a:rPr>
              <a:t>Notre revue systématique de la littérature semble suggérer un paradoxe de l’obésité chez les patients atteints de FA, en particulier pour la mort toutes causes et la mort cardiovasculaire, </a:t>
            </a:r>
            <a:r>
              <a:rPr lang="fr-CA" dirty="0"/>
              <a:t>malgré la présence de comorbidités associées ou des traitements pharmacologiques plus intensifs. Ces observations semblent provenir en particulier de données issues d’analyses de sous-groupes dans des ERC. Et inversement, des études observationnelles pour lesquelles des analyses non ajustées ont été effectuées, tirent les mêmes conclusions, mais après ajustements statistiques, l’avantage des patients en surpoids et obèses est moins évident dans la plupart des études.</a:t>
            </a:r>
            <a:r>
              <a:rPr lang="fr-CA" sz="1200" b="0" i="0" kern="1200" dirty="0">
                <a:solidFill>
                  <a:schemeClr val="tx1"/>
                </a:solidFill>
                <a:effectLst/>
                <a:latin typeface="+mn-lt"/>
                <a:ea typeface="+mn-ea"/>
                <a:cs typeface="+mn-cs"/>
              </a:rPr>
              <a:t> Enfin, un paradoxe de l’obésité est évident pour l’AVC/</a:t>
            </a:r>
            <a:r>
              <a:rPr lang="fr-CA" dirty="0"/>
              <a:t>les EES et l’hémorragie majeure dans des études randomisées sur les AOD utilisés pour la prévention de l’AVC dans la FA, avec un effet thérapeutique en faveur des AOD comparativement à la warfarine qui était significatif pour les patients ayant un poids normal</a:t>
            </a:r>
            <a:r>
              <a:rPr lang="fr-CA" sz="1200" b="0" i="0" kern="1200" dirty="0">
                <a:solidFill>
                  <a:schemeClr val="tx1"/>
                </a:solidFill>
                <a:effectLst/>
                <a:latin typeface="+mn-lt"/>
                <a:ea typeface="+mn-ea"/>
                <a:cs typeface="+mn-cs"/>
              </a:rPr>
              <a:t>.</a:t>
            </a:r>
          </a:p>
          <a:p>
            <a:r>
              <a:rPr lang="fr-CA" sz="1200" b="0" i="0" kern="1200" dirty="0">
                <a:solidFill>
                  <a:schemeClr val="tx1"/>
                </a:solidFill>
                <a:effectLst/>
              </a:rPr>
              <a:t>Les publications sur le paradoxe de l’obésité ont </a:t>
            </a:r>
            <a:r>
              <a:rPr lang="fr-CA" dirty="0"/>
              <a:t>progressivement augmenté au cours des dernières années, en particulier chez les patients atteints de maladies cardiovasculaires</a:t>
            </a:r>
            <a:r>
              <a:rPr lang="fr-CA" sz="1200" b="0" i="0" kern="1200" dirty="0">
                <a:solidFill>
                  <a:schemeClr val="tx1"/>
                </a:solidFill>
                <a:effectLst/>
              </a:rPr>
              <a:t>.</a:t>
            </a:r>
            <a:r>
              <a:rPr lang="fr-CA" sz="1200" b="1" i="0" u="none" strike="noStrike" kern="1200" baseline="30000" dirty="0">
                <a:solidFill>
                  <a:schemeClr val="tx1"/>
                </a:solidFill>
                <a:effectLst/>
                <a:hlinkClick r:id="rId3"/>
              </a:rPr>
              <a:t>4</a:t>
            </a:r>
            <a:r>
              <a:rPr lang="fr-CA" sz="1200" b="0" i="0" kern="1200" dirty="0">
                <a:solidFill>
                  <a:schemeClr val="tx1"/>
                </a:solidFill>
                <a:effectLst/>
              </a:rPr>
              <a:t> Un meilleur pronostic, en termes de mort toutes causes et de mort cardiovasculaire, pour les patients en surpoids et obèses, a été rapporté chez les patients atteints d’hypertension, de coronaropathie, d’insuffisance cardiaque congestive et de maladie artérielle périphérique.</a:t>
            </a:r>
            <a:r>
              <a:rPr lang="fr-CA" sz="1200" b="1" i="0" u="none" strike="noStrike" kern="1200" baseline="30000" dirty="0">
                <a:solidFill>
                  <a:schemeClr val="tx1"/>
                </a:solidFill>
                <a:effectLst/>
                <a:hlinkClick r:id="rId4"/>
              </a:rPr>
              <a:t>6</a:t>
            </a:r>
            <a:r>
              <a:rPr lang="fr-CA" sz="1200" b="0" i="0" kern="1200" dirty="0">
                <a:solidFill>
                  <a:schemeClr val="tx1"/>
                </a:solidFill>
                <a:effectLst/>
              </a:rPr>
              <a:t> De fait, notre revue systématique montre plusieurs études chez des patients atteints de FA dans lesquelles un paradoxe de l’obésité était évident. Ce phénomène était le plus évident dans des cohortes </a:t>
            </a:r>
            <a:r>
              <a:rPr lang="fr-CA" dirty="0"/>
              <a:t>issues d’ERC, alors que dans des études observationnelles, les différences dans les événements indésirables n’étaient plus apparentes après ajustements statistiques pour les comorbidités associées chez les patients obèses, entraînant la prise en charge plus intense des facteurs de risque et donc de meilleurs résultats</a:t>
            </a:r>
            <a:r>
              <a:rPr lang="fr-CA" sz="1200" b="0" i="0" kern="1200" dirty="0">
                <a:solidFill>
                  <a:schemeClr val="tx1"/>
                </a:solidFill>
                <a:effectLst/>
              </a:rPr>
              <a:t>.</a:t>
            </a:r>
            <a:r>
              <a:rPr lang="fr-CA" sz="1200" b="1" i="0" u="none" strike="noStrike" kern="1200" baseline="30000" dirty="0">
                <a:solidFill>
                  <a:schemeClr val="tx1"/>
                </a:solidFill>
                <a:effectLst/>
                <a:hlinkClick r:id="rId5"/>
              </a:rPr>
              <a:t>11</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6"/>
              </a:rPr>
              <a:t>22</a:t>
            </a:r>
            <a:r>
              <a:rPr lang="fr-CA" sz="1200" b="1" i="0" u="none" strike="noStrike" kern="1200" baseline="30000" dirty="0">
                <a:solidFill>
                  <a:schemeClr val="tx1"/>
                </a:solidFill>
                <a:effectLst/>
              </a:rPr>
              <a:t> </a:t>
            </a:r>
            <a:r>
              <a:rPr lang="fr-CA" sz="1200" b="0" i="0" kern="1200" dirty="0">
                <a:solidFill>
                  <a:schemeClr val="tx1"/>
                </a:solidFill>
                <a:effectLst/>
              </a:rPr>
              <a:t>T Les données d’études montrent que l’impact des catégories d’</a:t>
            </a:r>
            <a:r>
              <a:rPr lang="fr-CA" dirty="0"/>
              <a:t>IMC a été atténué par un traitement anticoagulant fournissant un bon contrôle, ce qui suggère à nouveau que les traitements optimisés pourraient atténuer le paradoxe de l’obésité</a:t>
            </a:r>
            <a:r>
              <a:rPr lang="fr-CA" sz="1200" b="0" i="0" kern="1200" dirty="0">
                <a:solidFill>
                  <a:schemeClr val="tx1"/>
                </a:solidFill>
                <a:effectLst/>
              </a:rPr>
              <a:t>.</a:t>
            </a:r>
            <a:r>
              <a:rPr lang="fr-CA" sz="1200" b="1" i="0" u="none" strike="noStrike" kern="1200" baseline="30000" dirty="0">
                <a:solidFill>
                  <a:schemeClr val="tx1"/>
                </a:solidFill>
                <a:effectLst/>
                <a:hlinkClick r:id="rId7"/>
              </a:rPr>
              <a:t>12</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8"/>
              </a:rPr>
              <a:t>14</a:t>
            </a:r>
            <a:r>
              <a:rPr lang="fr-CA" sz="1200" b="0" i="0" kern="1200" dirty="0">
                <a:solidFill>
                  <a:schemeClr val="tx1"/>
                </a:solidFill>
                <a:effectLst/>
              </a:rPr>
              <a:t> De telles observations </a:t>
            </a:r>
            <a:r>
              <a:rPr lang="fr-CA" dirty="0"/>
              <a:t>soulignent à nouveau la nécessité d’adopter une approche plus holistique pour la prise en charge de la FA, qui pourrait inclure le traitement des patients atteints de FA en surpoids et obèses</a:t>
            </a:r>
            <a:r>
              <a:rPr lang="fr-CA" sz="1200" b="0" i="0" kern="1200" dirty="0">
                <a:solidFill>
                  <a:schemeClr val="tx1"/>
                </a:solidFill>
                <a:effectLst/>
              </a:rPr>
              <a:t>.</a:t>
            </a:r>
            <a:r>
              <a:rPr lang="fr-CA" sz="1200" b="1" i="0" u="none" strike="noStrike" kern="1200" baseline="30000" dirty="0">
                <a:solidFill>
                  <a:schemeClr val="tx1"/>
                </a:solidFill>
                <a:effectLst/>
                <a:hlinkClick r:id="rId9"/>
              </a:rPr>
              <a:t>26</a:t>
            </a:r>
            <a:endParaRPr lang="fr-CA" sz="1200" b="0" i="0" kern="1200" dirty="0">
              <a:solidFill>
                <a:schemeClr val="tx1"/>
              </a:solidFill>
              <a:effectLst/>
            </a:endParaRPr>
          </a:p>
          <a:p>
            <a:r>
              <a:rPr lang="fr-CA" sz="1200" b="0" i="0" kern="1200" dirty="0">
                <a:solidFill>
                  <a:schemeClr val="tx1"/>
                </a:solidFill>
                <a:effectLst/>
              </a:rPr>
              <a:t>Dans une méta-analyse récente d’études cliniques examinant la relation entre l’IMC, la FA et l</a:t>
            </a:r>
            <a:r>
              <a:rPr lang="fr-CA" dirty="0"/>
              <a:t>es résultats, utilisant des critères de sélection des études beaucoup plus rigoureux que dans notre revue systématique, </a:t>
            </a:r>
            <a:r>
              <a:rPr lang="fr-CA" sz="1200" b="0" i="0" kern="1200" dirty="0">
                <a:solidFill>
                  <a:schemeClr val="tx1"/>
                </a:solidFill>
                <a:effectLst/>
              </a:rPr>
              <a:t>Zhu et al</a:t>
            </a:r>
            <a:r>
              <a:rPr lang="fr-CA" sz="1200" b="1" i="0" u="none" strike="noStrike" kern="1200" baseline="30000" dirty="0">
                <a:solidFill>
                  <a:schemeClr val="tx1"/>
                </a:solidFill>
                <a:effectLst/>
                <a:hlinkClick r:id="rId10"/>
              </a:rPr>
              <a:t>27</a:t>
            </a:r>
            <a:r>
              <a:rPr lang="fr-CA" sz="1200" b="0" i="0" kern="1200" dirty="0">
                <a:solidFill>
                  <a:schemeClr val="tx1"/>
                </a:solidFill>
                <a:effectLst/>
              </a:rPr>
              <a:t> ont </a:t>
            </a:r>
            <a:r>
              <a:rPr lang="fr-CA" dirty="0"/>
              <a:t>constaté qu’aucun risque accru significatif en termes de résultats était associé au surpoids et à l’obésité chez les patients atteints de FA</a:t>
            </a:r>
            <a:r>
              <a:rPr lang="fr-CA" sz="1200" b="0" i="0" kern="1200" dirty="0">
                <a:solidFill>
                  <a:schemeClr val="tx1"/>
                </a:solidFill>
                <a:effectLst/>
              </a:rPr>
              <a:t>. Même si les patients en surpoids avaient une tendance non significative à un risque réduit d’événements indésirables (rapport de risque, 0,91; IC à 95%, 0,80–1,04; </a:t>
            </a:r>
            <a:r>
              <a:rPr lang="fr-CA" sz="1200" b="0" i="1" kern="1200" dirty="0">
                <a:solidFill>
                  <a:schemeClr val="tx1"/>
                </a:solidFill>
                <a:effectLst/>
              </a:rPr>
              <a:t>P</a:t>
            </a:r>
            <a:r>
              <a:rPr lang="fr-CA" sz="1200" b="0" i="0" kern="1200" dirty="0">
                <a:solidFill>
                  <a:schemeClr val="tx1"/>
                </a:solidFill>
                <a:effectLst/>
              </a:rPr>
              <a:t>=0,18), les patients obèses présentaient un risque encore moins élevé d’AVC/d’</a:t>
            </a:r>
            <a:r>
              <a:rPr lang="fr-CA" dirty="0"/>
              <a:t>EES comparativement aux patients ayant un poids normal</a:t>
            </a:r>
            <a:r>
              <a:rPr lang="fr-CA" sz="1200" b="0" i="0" kern="1200" dirty="0">
                <a:solidFill>
                  <a:schemeClr val="tx1"/>
                </a:solidFill>
                <a:effectLst/>
              </a:rPr>
              <a:t> (rapport de risque, 0,84; IC à 95%, 0,72–0,98; </a:t>
            </a:r>
            <a:r>
              <a:rPr lang="fr-CA" sz="1200" b="0" i="1" kern="1200" dirty="0">
                <a:solidFill>
                  <a:schemeClr val="tx1"/>
                </a:solidFill>
                <a:effectLst/>
              </a:rPr>
              <a:t>P</a:t>
            </a:r>
            <a:r>
              <a:rPr lang="fr-CA" sz="1200" b="0" i="0" kern="1200" dirty="0">
                <a:solidFill>
                  <a:schemeClr val="tx1"/>
                </a:solidFill>
                <a:effectLst/>
              </a:rPr>
              <a:t>=0,02). Cette constatation semble renforcée par notre analyse des études récentes sur les AOD, dans lesquelles le paradoxe de l’obésité était évident en ce qui concerne la prévalence de l’AVC/des EES. Un effet thérapeutique significatif en faveur des AOD a été constaté uniquement che</a:t>
            </a:r>
            <a:r>
              <a:rPr lang="fr-CA" dirty="0"/>
              <a:t>z les patients ayant  un poids normal et cet effet était non significatif chez les patients en surpoids et obèses</a:t>
            </a:r>
            <a:r>
              <a:rPr lang="fr-CA" sz="1200" b="0" i="0" kern="1200" dirty="0">
                <a:solidFill>
                  <a:schemeClr val="tx1"/>
                </a:solidFill>
                <a:effectLst/>
              </a:rPr>
              <a:t>. Dans toutes les autres études examinées, le paradoxe de l’obésité n’a pas été observé pour l’AVC et l’hémorragie majeure seuls. Dans toutes les autres études examinées, le paradoxe de l’obésité n’a presque jamais été observé pour l’AVC et l’hémorragie majeure seuls.</a:t>
            </a:r>
          </a:p>
          <a:p>
            <a:r>
              <a:rPr lang="fr-CA" sz="1200" b="0" i="0" kern="1200" dirty="0">
                <a:solidFill>
                  <a:schemeClr val="tx1"/>
                </a:solidFill>
                <a:effectLst/>
              </a:rPr>
              <a:t>Chez les patients qui n’étaient pas atteints de FA, la relation entre les classes d’IMC et la présence d’un AVC était controversée. Dans une importante méta-analyse comprenant &gt; 2 millions de patients, les catégories de patients en surpoids et obèses ont été associées à un risque accru d’</a:t>
            </a:r>
            <a:r>
              <a:rPr lang="fr-CA" dirty="0"/>
              <a:t>AVC</a:t>
            </a:r>
            <a:r>
              <a:rPr lang="fr-CA" sz="1200" b="0" i="0" kern="1200" dirty="0">
                <a:solidFill>
                  <a:schemeClr val="tx1"/>
                </a:solidFill>
                <a:effectLst/>
              </a:rPr>
              <a:t>.</a:t>
            </a:r>
            <a:r>
              <a:rPr lang="fr-CA" sz="1200" b="1" i="0" u="none" strike="noStrike" kern="1200" baseline="30000" dirty="0">
                <a:solidFill>
                  <a:schemeClr val="tx1"/>
                </a:solidFill>
                <a:effectLst/>
                <a:hlinkClick r:id="rId11"/>
              </a:rPr>
              <a:t>28</a:t>
            </a:r>
            <a:r>
              <a:rPr lang="fr-CA" sz="1200" b="0" i="0" kern="1200" dirty="0">
                <a:solidFill>
                  <a:schemeClr val="tx1"/>
                </a:solidFill>
                <a:effectLst/>
              </a:rPr>
              <a:t> Inversement, les patients</a:t>
            </a:r>
          </a:p>
          <a:p>
            <a:r>
              <a:rPr lang="fr-CA" dirty="0"/>
              <a:t>en surpoids et obèses peuvent présenter un risque de mortalité moins élevé après un AVC, alors que les patients obèses présentent un risque moins élevé de réadmissions pour un AVC</a:t>
            </a:r>
            <a:r>
              <a:rPr lang="fr-CA" sz="1200" b="0" i="0" kern="1200" dirty="0">
                <a:solidFill>
                  <a:schemeClr val="tx1"/>
                </a:solidFill>
                <a:effectLst/>
              </a:rPr>
              <a:t>.</a:t>
            </a:r>
            <a:r>
              <a:rPr lang="fr-CA" sz="1200" b="1" i="0" u="none" strike="noStrike" kern="1200" baseline="30000" dirty="0">
                <a:solidFill>
                  <a:schemeClr val="tx1"/>
                </a:solidFill>
                <a:effectLst/>
                <a:hlinkClick r:id="rId12"/>
              </a:rPr>
              <a:t>29</a:t>
            </a:r>
            <a:endParaRPr lang="fr-CA" sz="1200" b="0" i="0" kern="1200" dirty="0">
              <a:solidFill>
                <a:schemeClr val="tx1"/>
              </a:solidFill>
              <a:effectLst/>
            </a:endParaRPr>
          </a:p>
          <a:p>
            <a:r>
              <a:rPr lang="fr-CA" sz="1200" b="0" i="0" kern="1200" dirty="0">
                <a:solidFill>
                  <a:schemeClr val="tx1"/>
                </a:solidFill>
                <a:effectLst/>
              </a:rPr>
              <a:t>Plusieurs facteurs à</a:t>
            </a:r>
            <a:r>
              <a:rPr lang="fr-CA" dirty="0"/>
              <a:t> prendre en considération peuvent expliquer la présence de ce paradoxe de l’obésité.</a:t>
            </a:r>
            <a:r>
              <a:rPr lang="fr-CA" sz="1200" b="0" i="0" kern="1200" dirty="0">
                <a:solidFill>
                  <a:schemeClr val="tx1"/>
                </a:solidFill>
                <a:effectLst/>
              </a:rPr>
              <a:t> Tout d’abord, l’équilibr</a:t>
            </a:r>
            <a:r>
              <a:rPr lang="fr-CA" dirty="0"/>
              <a:t>e entre la masse maigre et la masse grasse peut être pertinent, étant donné que plutôt que l’IMC lui-même, le risque d’événements indésirables pourrait être associé à un indice de masse maigre</a:t>
            </a:r>
            <a:r>
              <a:rPr lang="fr-CA" sz="1200" b="0" i="0" kern="1200" dirty="0">
                <a:solidFill>
                  <a:schemeClr val="tx1"/>
                </a:solidFill>
                <a:effectLst/>
              </a:rPr>
              <a:t>. Par exemple, chez les patients atteints de coronaropathie, le risque </a:t>
            </a:r>
            <a:r>
              <a:rPr lang="fr-CA" dirty="0"/>
              <a:t>d’événements indésirables le plus important </a:t>
            </a:r>
            <a:r>
              <a:rPr lang="fr-CA" sz="1200" b="0" i="0" kern="1200" dirty="0">
                <a:solidFill>
                  <a:schemeClr val="tx1"/>
                </a:solidFill>
                <a:effectLst/>
              </a:rPr>
              <a:t>était principalement </a:t>
            </a:r>
            <a:r>
              <a:rPr lang="fr-CA" dirty="0"/>
              <a:t>manifeste chez ceux ayant un faible indice de masse maigre comparativement à ceux ayant un indice de masse maigre élevé</a:t>
            </a:r>
            <a:r>
              <a:rPr lang="fr-CA" sz="1200" b="0" i="0" kern="1200" dirty="0">
                <a:solidFill>
                  <a:schemeClr val="tx1"/>
                </a:solidFill>
                <a:effectLst/>
              </a:rPr>
              <a:t>, malgré un IMC global élevé.</a:t>
            </a:r>
            <a:r>
              <a:rPr lang="fr-CA" sz="1200" b="1" i="0" u="none" strike="noStrike" kern="1200" baseline="30000" dirty="0">
                <a:solidFill>
                  <a:schemeClr val="tx1"/>
                </a:solidFill>
                <a:effectLst/>
                <a:hlinkClick r:id="rId13"/>
              </a:rPr>
              <a:t>30</a:t>
            </a:r>
            <a:endParaRPr lang="fr-CA" sz="1200" b="0" i="0" kern="1200" dirty="0">
              <a:solidFill>
                <a:schemeClr val="tx1"/>
              </a:solidFill>
              <a:effectLst/>
            </a:endParaRPr>
          </a:p>
          <a:p>
            <a:r>
              <a:rPr lang="fr-CA" sz="1200" b="0" i="0" kern="1200" dirty="0">
                <a:solidFill>
                  <a:schemeClr val="tx1"/>
                </a:solidFill>
                <a:effectLst/>
              </a:rPr>
              <a:t>Un autre facteur qui peut partiellement expliquer le plus faible risque associé à un surpoids et à l’obésité pourrait être l’âge. Dans la plupart des études, les patients en surpoids et obèses étaient progressivement</a:t>
            </a:r>
            <a:r>
              <a:rPr lang="fr-CA" dirty="0"/>
              <a:t> moins âgés comparativement aux sujets de poids normal</a:t>
            </a:r>
            <a:r>
              <a:rPr lang="fr-CA" sz="1200" b="0" i="0" kern="1200" dirty="0">
                <a:solidFill>
                  <a:schemeClr val="tx1"/>
                </a:solidFill>
                <a:effectLst/>
              </a:rPr>
              <a:t>. Dans la plupart des études dans lesquelles le paradoxe de l’obésité a été confirmé, la différence au niveau de l’âge entre les catégories était plus prononcée. La durée du suivi pourrait également déterminer la prévalence d’événements indésirables.</a:t>
            </a:r>
            <a:r>
              <a:rPr lang="fr-CA" sz="1200" b="1" i="0" u="none" strike="noStrike" kern="1200" baseline="30000" dirty="0">
                <a:solidFill>
                  <a:schemeClr val="tx1"/>
                </a:solidFill>
                <a:effectLst/>
                <a:hlinkClick r:id="rId14"/>
              </a:rPr>
              <a:t>31</a:t>
            </a:r>
            <a:r>
              <a:rPr lang="fr-CA" sz="1200" b="0" i="0" kern="1200" dirty="0">
                <a:solidFill>
                  <a:schemeClr val="tx1"/>
                </a:solidFill>
                <a:effectLst/>
              </a:rPr>
              <a:t> Comme le montrent nos résultats, les études qui n’ont pas pu montrer un </a:t>
            </a:r>
            <a:r>
              <a:rPr lang="fr-CA" dirty="0"/>
              <a:t>paradoxe de l’obésité avaient la plus longue durée de suivi</a:t>
            </a:r>
            <a:r>
              <a:rPr lang="fr-CA" sz="1200" b="0" i="0" kern="1200" dirty="0">
                <a:solidFill>
                  <a:schemeClr val="tx1"/>
                </a:solidFill>
                <a:effectLst/>
              </a:rPr>
              <a:t>. De plus, les études qui ne </a:t>
            </a:r>
            <a:r>
              <a:rPr lang="fr-CA" dirty="0"/>
              <a:t>prenaient en considération que l’IMC initial n’examinaient pas les changements dans le temps ni les facteurs qui peuvent réduire ou modifier l’IMC, notamment l’activité physique et la santé cardiorespiratoire</a:t>
            </a:r>
            <a:r>
              <a:rPr lang="fr-CA" sz="1200" b="0" i="0" kern="1200" dirty="0">
                <a:solidFill>
                  <a:schemeClr val="tx1"/>
                </a:solidFill>
                <a:effectLst/>
              </a:rPr>
              <a:t>. En fait, cette dernière a été associée à un poids plus faible et à un risque moins élevé de développer une FA.</a:t>
            </a:r>
            <a:r>
              <a:rPr lang="fr-CA" sz="1200" b="1" i="0" u="none" strike="noStrike" kern="1200" baseline="30000" dirty="0">
                <a:solidFill>
                  <a:schemeClr val="tx1"/>
                </a:solidFill>
                <a:effectLst/>
                <a:hlinkClick r:id="rId15"/>
              </a:rPr>
              <a:t>9</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16"/>
              </a:rPr>
              <a:t>10</a:t>
            </a:r>
            <a:endParaRPr lang="fr-CA" sz="1200" b="0" i="0" kern="1200" dirty="0">
              <a:solidFill>
                <a:schemeClr val="tx1"/>
              </a:solidFill>
              <a:effectLst/>
            </a:endParaRPr>
          </a:p>
          <a:p>
            <a:r>
              <a:rPr lang="fr-CA" sz="1200" b="0" i="0" kern="1200" dirty="0">
                <a:solidFill>
                  <a:schemeClr val="tx1"/>
                </a:solidFill>
                <a:effectLst/>
              </a:rPr>
              <a:t>Il est nécessaire de prendre en considération certains facteurs pour les popula</a:t>
            </a:r>
            <a:r>
              <a:rPr lang="fr-CA" dirty="0"/>
              <a:t>tions asiatiques</a:t>
            </a:r>
            <a:r>
              <a:rPr lang="fr-CA" sz="1200" b="0" i="0" kern="1200" dirty="0">
                <a:solidFill>
                  <a:schemeClr val="tx1"/>
                </a:solidFill>
                <a:effectLst/>
              </a:rPr>
              <a:t>. Un poids insuffisant est considéré comme un facteur de risque </a:t>
            </a:r>
            <a:r>
              <a:rPr lang="fr-CA" dirty="0"/>
              <a:t>d’hémorragie plus élevé chez </a:t>
            </a:r>
            <a:r>
              <a:rPr lang="fr-CA" sz="1200" b="0" i="0" kern="1200" dirty="0">
                <a:solidFill>
                  <a:schemeClr val="tx1"/>
                </a:solidFill>
                <a:effectLst/>
              </a:rPr>
              <a:t>les patients asiatiques atteints de FA, entraînant des recommandations spécifiques.</a:t>
            </a:r>
            <a:r>
              <a:rPr lang="fr-CA" sz="1200" b="1" i="0" u="none" strike="noStrike" kern="1200" baseline="30000" dirty="0">
                <a:solidFill>
                  <a:schemeClr val="tx1"/>
                </a:solidFill>
                <a:effectLst/>
                <a:hlinkClick r:id="rId17"/>
              </a:rPr>
              <a:t>32</a:t>
            </a:r>
            <a:r>
              <a:rPr lang="fr-CA" sz="1200" b="0" i="0" kern="1200" dirty="0">
                <a:solidFill>
                  <a:schemeClr val="tx1"/>
                </a:solidFill>
                <a:effectLst/>
              </a:rPr>
              <a:t> Dans notre revue systématique, nous n’avons pas vérifier cette perception, la catégorie de poids insuffisant n’étant pas associée à un risque accru d’hémorragie majeure, mais inversement étant </a:t>
            </a:r>
            <a:r>
              <a:rPr lang="fr-CA" dirty="0"/>
              <a:t>associée à un risque accru de mort cardiovasculaire et de mort toutes causes</a:t>
            </a:r>
            <a:r>
              <a:rPr lang="fr-CA" sz="1200" b="0" i="0" kern="1200" dirty="0">
                <a:solidFill>
                  <a:schemeClr val="tx1"/>
                </a:solidFill>
                <a:effectLst/>
              </a:rPr>
              <a:t>. Le registre </a:t>
            </a:r>
            <a:r>
              <a:rPr lang="fr-CA" sz="1200" b="0" i="0" kern="1200" dirty="0" err="1">
                <a:solidFill>
                  <a:schemeClr val="tx1"/>
                </a:solidFill>
                <a:effectLst/>
              </a:rPr>
              <a:t>Fushimi</a:t>
            </a:r>
            <a:r>
              <a:rPr lang="fr-CA" sz="1200" b="0" i="0" kern="1200" dirty="0">
                <a:solidFill>
                  <a:schemeClr val="tx1"/>
                </a:solidFill>
                <a:effectLst/>
              </a:rPr>
              <a:t> sur la FA a rapporté que les patients atteints de FA ayant un faible poids corporel présentaient un risque plus élevé  d’AVC/EES et de mort toutes causes, alors qu’aucun </a:t>
            </a:r>
            <a:r>
              <a:rPr lang="fr-CA" dirty="0"/>
              <a:t>effet</a:t>
            </a:r>
            <a:r>
              <a:rPr lang="fr-CA" sz="1200" b="0" i="0" kern="1200" dirty="0">
                <a:solidFill>
                  <a:schemeClr val="tx1"/>
                </a:solidFill>
                <a:effectLst/>
              </a:rPr>
              <a:t> n’était évident</a:t>
            </a:r>
            <a:r>
              <a:rPr lang="fr-CA" dirty="0"/>
              <a:t> pour l’hémorragie majeure</a:t>
            </a:r>
            <a:r>
              <a:rPr lang="fr-CA" sz="1200" b="0" i="0" kern="1200" dirty="0">
                <a:solidFill>
                  <a:schemeClr val="tx1"/>
                </a:solidFill>
                <a:effectLst/>
              </a:rPr>
              <a:t>.</a:t>
            </a:r>
            <a:r>
              <a:rPr lang="fr-CA" sz="1200" b="1" i="0" u="none" strike="noStrike" kern="1200" baseline="30000" dirty="0">
                <a:solidFill>
                  <a:schemeClr val="tx1"/>
                </a:solidFill>
                <a:effectLst/>
                <a:hlinkClick r:id="rId18"/>
              </a:rPr>
              <a:t>33</a:t>
            </a:r>
            <a:r>
              <a:rPr lang="fr-CA" sz="1200" b="0" i="0" kern="1200" dirty="0">
                <a:solidFill>
                  <a:schemeClr val="tx1"/>
                </a:solidFill>
                <a:effectLst/>
              </a:rPr>
              <a:t> Le risque de mortalité associé au surpoids a été confirmé dans la population générale.</a:t>
            </a:r>
            <a:r>
              <a:rPr lang="fr-CA" sz="1200" b="1" i="0" u="none" strike="noStrike" kern="1200" baseline="30000" dirty="0">
                <a:solidFill>
                  <a:schemeClr val="tx1"/>
                </a:solidFill>
                <a:effectLst/>
                <a:hlinkClick r:id="rId19"/>
              </a:rPr>
              <a:t>34</a:t>
            </a:r>
            <a:endParaRPr lang="fr-CA" sz="1200" b="0" i="0" kern="1200" dirty="0">
              <a:solidFill>
                <a:schemeClr val="tx1"/>
              </a:solidFill>
              <a:effectLst/>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957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61</a:t>
            </a:fld>
            <a:endParaRPr lang="en-US"/>
          </a:p>
        </p:txBody>
      </p:sp>
    </p:spTree>
    <p:extLst>
      <p:ext uri="{BB962C8B-B14F-4D97-AF65-F5344CB8AC3E}">
        <p14:creationId xmlns:p14="http://schemas.microsoft.com/office/powerpoint/2010/main" val="3213646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Tous les  AOD subissent un certain degré de métabolisme hépatique</a:t>
            </a:r>
            <a:r>
              <a:rPr lang="fr-CA" sz="1000" baseline="0" dirty="0"/>
              <a:t>.</a:t>
            </a:r>
          </a:p>
          <a:p>
            <a:pPr marL="171450" indent="-171450">
              <a:buFont typeface="Arial"/>
              <a:buChar char="•"/>
            </a:pPr>
            <a:r>
              <a:rPr lang="fr-CA" sz="1000" dirty="0"/>
              <a:t>Toute diminution de la fonction hépatique pourrait avoir un impact sur l’effet de ces médicaments</a:t>
            </a:r>
            <a:r>
              <a:rPr lang="fr-CA" sz="1000" baseline="0" dirty="0"/>
              <a:t>.</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32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H" sz="1000" dirty="0"/>
              <a:t>Les patients atteints d’insuffisance hépatique présentent un risque accru d’événements thrombotiques qui sont associés à un moins bon pronostic que les patients qui ont une fonction hépatique normale</a:t>
            </a:r>
            <a:r>
              <a:rPr lang="fr-CH" sz="1000" baseline="0" dirty="0"/>
              <a:t>.</a:t>
            </a:r>
          </a:p>
          <a:p>
            <a:pPr marL="171450" indent="-171450">
              <a:buFont typeface="Arial"/>
              <a:buChar char="•"/>
            </a:pPr>
            <a:r>
              <a:rPr lang="fr-CH" sz="1000" baseline="0" dirty="0"/>
              <a:t>Ils peuvent</a:t>
            </a:r>
            <a:r>
              <a:rPr lang="fr-CH" sz="1000" dirty="0"/>
              <a:t> également présenter un risque hémorragique accru par le biais de divers mécanismes, tel que nous l’avons décrit. Ce risque peut être aggravé par le métabolisme des AOD retardé dans ce contexte.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112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Contrairement aux lignes directrices sur l’utilisation des AOD  dans l’insuffisance rénale, aucune des lignes directrices de pratique clinique offre actuellement une orientation sur l’utilisation de ces médicaments chez les patients atteints d’insuffisance hépatique.</a:t>
            </a:r>
          </a:p>
          <a:p>
            <a:pPr marL="171450" indent="-171450">
              <a:buFont typeface="Arial"/>
              <a:buChar char="•"/>
            </a:pPr>
            <a:r>
              <a:rPr lang="fr-CA" sz="1000" dirty="0"/>
              <a:t>Les données sur l’innocuité et l’efficacité des AOD chez les patients présentant une insuffisance hépatique se fondent principalement sur des études pharmacocinétiques, des rapports de cas et de petites études observationnelles</a:t>
            </a:r>
            <a:r>
              <a:rPr lang="fr-CA" sz="1000" baseline="0" dirty="0"/>
              <a:t>.</a:t>
            </a:r>
          </a:p>
          <a:p>
            <a:pPr marL="171450" indent="-171450">
              <a:buFont typeface="Arial"/>
              <a:buChar char="•"/>
            </a:pPr>
            <a:r>
              <a:rPr lang="fr-CA" sz="1000" dirty="0"/>
              <a:t>Des études pharmacocinétiques chez des insuffisants hépatiques ont été réalisées pour tous les AOD actuellement approuvés</a:t>
            </a:r>
            <a:r>
              <a:rPr lang="fr-CA" sz="1000" baseline="0" dirty="0"/>
              <a:t>.</a:t>
            </a:r>
          </a:p>
          <a:p>
            <a:pPr marL="171450" indent="-171450">
              <a:buFont typeface="Arial"/>
              <a:buChar char="•"/>
            </a:pPr>
            <a:r>
              <a:rPr lang="fr-CA" sz="1000" baseline="0" dirty="0"/>
              <a:t>Le score de Child-</a:t>
            </a:r>
            <a:r>
              <a:rPr lang="fr-CA" sz="1000" baseline="0" dirty="0" err="1"/>
              <a:t>Pugh</a:t>
            </a:r>
            <a:r>
              <a:rPr lang="fr-CA" sz="1000" baseline="0" dirty="0"/>
              <a:t> utilise la présence d’anomalies cliniques (encéphalopathie, ascites) et biochimiques (albumine, bilirubine, INR, PT) pour classifier les insuffisances hépatiques.  La classification de Child-</a:t>
            </a:r>
            <a:r>
              <a:rPr lang="fr-CA" sz="1000" baseline="0" dirty="0" err="1"/>
              <a:t>Pugh</a:t>
            </a:r>
            <a:r>
              <a:rPr lang="fr-CA" sz="1000" baseline="0" dirty="0"/>
              <a:t> A, B et C correspond à une dysfonction hépatique légère, modérée et sévère et à un pronostic équivalent,</a:t>
            </a:r>
            <a:r>
              <a:rPr lang="fr-CA" sz="1000" dirty="0"/>
              <a:t> respectivement.</a:t>
            </a:r>
            <a:endParaRPr lang="fr-CA" sz="1000" baseline="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551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Aucun signe d’hépatotoxicité n’a été observé avec les AOD dans les études cliniques prospectives comparativement à la warfarine</a:t>
            </a:r>
            <a:r>
              <a:rPr lang="fr-CA" sz="1000" baseline="0" dirty="0"/>
              <a:t>.</a:t>
            </a:r>
            <a:endParaRPr lang="fr-CA" sz="1000" dirty="0"/>
          </a:p>
          <a:p>
            <a:pPr marL="171450" indent="-171450">
              <a:buFont typeface="Arial"/>
              <a:buChar char="•"/>
            </a:pPr>
            <a:r>
              <a:rPr lang="fr-CA" sz="1000" dirty="0"/>
              <a:t>Étant donné que les lésions du foie induites par les médicaments sont une complication rare qui peut nécessiter un traitement de plus longue durée pour se manifester (p. ex. le </a:t>
            </a:r>
            <a:r>
              <a:rPr lang="fr-CA" sz="1000" dirty="0" err="1"/>
              <a:t>ximélagatran</a:t>
            </a:r>
            <a:r>
              <a:rPr lang="fr-CA" sz="1000" dirty="0"/>
              <a:t>) , une surveillance annuelle post-marketing dans la vie réelle est recommandée par certains organismes réglementaires pour les patients recevant un traitement à long terme par un AOD</a:t>
            </a:r>
            <a:r>
              <a:rPr lang="fr-CA" sz="1000" baseline="0" dirty="0"/>
              <a:t>.</a:t>
            </a:r>
          </a:p>
          <a:p>
            <a:pPr marL="171450" indent="-171450">
              <a:buFont typeface="Arial"/>
              <a:buChar char="•"/>
            </a:pPr>
            <a:r>
              <a:rPr lang="fr-CA" sz="1000" baseline="0" dirty="0"/>
              <a:t>Les données post-marketing disponibles </a:t>
            </a:r>
            <a:r>
              <a:rPr lang="fr-CA" sz="1000" dirty="0"/>
              <a:t>actuellement pour les patients traités par un AOD atteints ou non d’une insuffisance hépatique préexistante sont rassurantes</a:t>
            </a:r>
            <a:r>
              <a:rPr lang="fr-CA" sz="1000" baseline="0" dirty="0"/>
              <a:t> et n’indiquent pas de signes</a:t>
            </a:r>
            <a:r>
              <a:rPr lang="fr-CA" sz="1000" dirty="0"/>
              <a:t> d’hépatotoxicité associé à l’utilisation à long terme de ces médicaments</a:t>
            </a:r>
            <a:r>
              <a:rPr lang="fr-CA" sz="1000" baseline="0" dirty="0"/>
              <a:t>.</a:t>
            </a:r>
          </a:p>
          <a:p>
            <a:pPr marL="171450" indent="-171450">
              <a:buFont typeface="Arial"/>
              <a:buChar char="•"/>
            </a:pPr>
            <a:endParaRPr lang="fr-CA" sz="1000" baseline="0" dirty="0"/>
          </a:p>
          <a:p>
            <a:pPr marL="171450" indent="-171450">
              <a:buFont typeface="Arial"/>
              <a:buChar char="•"/>
            </a:pPr>
            <a:r>
              <a:rPr lang="fr-CA" sz="1000" dirty="0"/>
              <a:t>Les valeurs sont n/N (%) sauf indication contraire. *Les événements hépatiques indésirables étaient définis comme un taux d’alanine aminotransférase ou d’aspartate aminotransférase &gt; 3 fois la limite supérieure de la normale et un taux de bilirubine totale &gt;2 fois la limite supérieure de la normale. Tous sont p &gt; 0,20. †Ces données s’appliquent au dabigatran 150 mg deux fois par jour. ‡Ces données s’appliquent à la dose élevée d’</a:t>
            </a:r>
            <a:r>
              <a:rPr lang="fr-CA" sz="1000" dirty="0" err="1"/>
              <a:t>édoxaban</a:t>
            </a:r>
            <a:r>
              <a:rPr lang="fr-CA" sz="1000" dirty="0"/>
              <a:t>. ARISTOTLE : </a:t>
            </a:r>
            <a:r>
              <a:rPr lang="fr-CA" sz="1000" dirty="0" err="1"/>
              <a:t>Apixaban</a:t>
            </a:r>
            <a:r>
              <a:rPr lang="fr-CA" sz="1000" dirty="0"/>
              <a:t> for Reduction In </a:t>
            </a:r>
            <a:r>
              <a:rPr lang="fr-CA" sz="1000" dirty="0" err="1"/>
              <a:t>STroke</a:t>
            </a:r>
            <a:r>
              <a:rPr lang="fr-CA" sz="1000" dirty="0"/>
              <a:t> and </a:t>
            </a:r>
            <a:r>
              <a:rPr lang="fr-CA" sz="1000" dirty="0" err="1"/>
              <a:t>Other</a:t>
            </a:r>
            <a:r>
              <a:rPr lang="fr-CA" sz="1000" dirty="0"/>
              <a:t> </a:t>
            </a:r>
            <a:r>
              <a:rPr lang="fr-CA" sz="1000" dirty="0" err="1"/>
              <a:t>ThromboemboLic</a:t>
            </a:r>
            <a:r>
              <a:rPr lang="fr-CA" sz="1000" dirty="0"/>
              <a:t> </a:t>
            </a:r>
            <a:r>
              <a:rPr lang="fr-CA" sz="1000" dirty="0" err="1"/>
              <a:t>Events</a:t>
            </a:r>
            <a:r>
              <a:rPr lang="fr-CA" sz="1000" dirty="0"/>
              <a:t> in atrial fibrillation; EINSTEIN DVT : Oral Direct Factor Xa </a:t>
            </a:r>
            <a:r>
              <a:rPr lang="fr-CA" sz="1000" dirty="0" err="1"/>
              <a:t>Inhibitor</a:t>
            </a:r>
            <a:r>
              <a:rPr lang="fr-CA" sz="1000" dirty="0"/>
              <a:t> </a:t>
            </a:r>
            <a:r>
              <a:rPr lang="fr-CA" sz="1000" dirty="0" err="1"/>
              <a:t>Rivaroxaban</a:t>
            </a:r>
            <a:r>
              <a:rPr lang="fr-CA" sz="1000" dirty="0"/>
              <a:t> in Patients </a:t>
            </a:r>
            <a:r>
              <a:rPr lang="fr-CA" sz="1000" dirty="0" err="1"/>
              <a:t>With</a:t>
            </a:r>
            <a:r>
              <a:rPr lang="fr-CA" sz="1000" dirty="0"/>
              <a:t> Acute </a:t>
            </a:r>
            <a:r>
              <a:rPr lang="fr-CA" sz="1000" dirty="0" err="1"/>
              <a:t>Symptomatic</a:t>
            </a:r>
            <a:r>
              <a:rPr lang="fr-CA" sz="1000" dirty="0"/>
              <a:t> </a:t>
            </a:r>
            <a:r>
              <a:rPr lang="fr-CA" sz="1000" dirty="0" err="1"/>
              <a:t>Deep-Vein</a:t>
            </a:r>
            <a:r>
              <a:rPr lang="fr-CA" sz="1000" dirty="0"/>
              <a:t> </a:t>
            </a:r>
            <a:r>
              <a:rPr lang="fr-CA" sz="1000" dirty="0" err="1"/>
              <a:t>Thrombosis</a:t>
            </a:r>
            <a:r>
              <a:rPr lang="fr-CA" sz="1000" dirty="0"/>
              <a:t>; ENGAGE AF-TIMI 48 : Effective Anticoagulation </a:t>
            </a:r>
            <a:r>
              <a:rPr lang="fr-CA" sz="1000" dirty="0" err="1"/>
              <a:t>With</a:t>
            </a:r>
            <a:r>
              <a:rPr lang="fr-CA" sz="1000" dirty="0"/>
              <a:t> Factor Xa Next </a:t>
            </a:r>
            <a:r>
              <a:rPr lang="fr-CA" sz="1000" dirty="0" err="1"/>
              <a:t>Generation</a:t>
            </a:r>
            <a:r>
              <a:rPr lang="fr-CA" sz="1000" dirty="0"/>
              <a:t> in Atrial Fibrillation-</a:t>
            </a:r>
            <a:r>
              <a:rPr lang="fr-CA" sz="1000" dirty="0" err="1"/>
              <a:t>Thrombolysis</a:t>
            </a:r>
            <a:r>
              <a:rPr lang="fr-CA" sz="1000" dirty="0"/>
              <a:t> In </a:t>
            </a:r>
            <a:r>
              <a:rPr lang="fr-CA" sz="1000" dirty="0" err="1"/>
              <a:t>Myocardial</a:t>
            </a:r>
            <a:r>
              <a:rPr lang="fr-CA" sz="1000" dirty="0"/>
              <a:t> </a:t>
            </a:r>
            <a:r>
              <a:rPr lang="fr-CA" sz="1000" dirty="0" err="1"/>
              <a:t>Infarction</a:t>
            </a:r>
            <a:r>
              <a:rPr lang="fr-CA" sz="1000" dirty="0"/>
              <a:t> </a:t>
            </a:r>
            <a:r>
              <a:rPr lang="fr-CA" sz="1000" dirty="0" err="1"/>
              <a:t>Study</a:t>
            </a:r>
            <a:r>
              <a:rPr lang="fr-CA" sz="1000" dirty="0"/>
              <a:t> 48; HOKUSAI-VTE : Comparative Investigation of Low </a:t>
            </a:r>
            <a:r>
              <a:rPr lang="fr-CA" sz="1000" dirty="0" err="1"/>
              <a:t>Molecular</a:t>
            </a:r>
            <a:r>
              <a:rPr lang="fr-CA" sz="1000" dirty="0"/>
              <a:t> </a:t>
            </a:r>
            <a:r>
              <a:rPr lang="fr-CA" sz="1000" dirty="0" err="1"/>
              <a:t>Weight</a:t>
            </a:r>
            <a:r>
              <a:rPr lang="fr-CA" sz="1000" dirty="0"/>
              <a:t> (LMW) </a:t>
            </a:r>
            <a:r>
              <a:rPr lang="fr-CA" sz="1000" dirty="0" err="1"/>
              <a:t>Heparin</a:t>
            </a:r>
            <a:r>
              <a:rPr lang="fr-CA" sz="1000" dirty="0"/>
              <a:t>/</a:t>
            </a:r>
            <a:r>
              <a:rPr lang="fr-CA" sz="1000" dirty="0" err="1"/>
              <a:t>Edoxaban</a:t>
            </a:r>
            <a:r>
              <a:rPr lang="fr-CA" sz="1000" dirty="0"/>
              <a:t> </a:t>
            </a:r>
            <a:r>
              <a:rPr lang="fr-CA" sz="1000" dirty="0" err="1"/>
              <a:t>Tosylate</a:t>
            </a:r>
            <a:r>
              <a:rPr lang="fr-CA" sz="1000" dirty="0"/>
              <a:t> (DU176b) Versus (LMW) </a:t>
            </a:r>
            <a:r>
              <a:rPr lang="fr-CA" sz="1000" dirty="0" err="1"/>
              <a:t>Heparin</a:t>
            </a:r>
            <a:r>
              <a:rPr lang="fr-CA" sz="1000" dirty="0"/>
              <a:t>/</a:t>
            </a:r>
            <a:r>
              <a:rPr lang="fr-CA" sz="1000" dirty="0" err="1"/>
              <a:t>Warfarin</a:t>
            </a:r>
            <a:r>
              <a:rPr lang="fr-CA" sz="1000" dirty="0"/>
              <a:t> in the </a:t>
            </a:r>
            <a:r>
              <a:rPr lang="fr-CA" sz="1000" dirty="0" err="1"/>
              <a:t>Treatment</a:t>
            </a:r>
            <a:r>
              <a:rPr lang="fr-CA" sz="1000" dirty="0"/>
              <a:t> of </a:t>
            </a:r>
            <a:r>
              <a:rPr lang="fr-CA" sz="1000" dirty="0" err="1"/>
              <a:t>Symptomatic</a:t>
            </a:r>
            <a:r>
              <a:rPr lang="fr-CA" sz="1000" dirty="0"/>
              <a:t> </a:t>
            </a:r>
            <a:r>
              <a:rPr lang="fr-CA" sz="1000" dirty="0" err="1"/>
              <a:t>Deep-Vein</a:t>
            </a:r>
            <a:r>
              <a:rPr lang="fr-CA" sz="1000" dirty="0"/>
              <a:t> Blood </a:t>
            </a:r>
            <a:r>
              <a:rPr lang="fr-CA" sz="1000" dirty="0" err="1"/>
              <a:t>Clots</a:t>
            </a:r>
            <a:r>
              <a:rPr lang="fr-CA" sz="1000" dirty="0"/>
              <a:t> and/or Lung Blood </a:t>
            </a:r>
            <a:r>
              <a:rPr lang="fr-CA" sz="1000" dirty="0" err="1"/>
              <a:t>Clots</a:t>
            </a:r>
            <a:r>
              <a:rPr lang="fr-CA" sz="1000" dirty="0"/>
              <a:t>; RE-COVER : </a:t>
            </a:r>
            <a:r>
              <a:rPr lang="fr-CA" sz="1000" dirty="0" err="1"/>
              <a:t>Efficacy</a:t>
            </a:r>
            <a:r>
              <a:rPr lang="fr-CA" sz="1000" dirty="0"/>
              <a:t> and </a:t>
            </a:r>
            <a:r>
              <a:rPr lang="fr-CA" sz="1000" dirty="0" err="1"/>
              <a:t>Safety</a:t>
            </a:r>
            <a:r>
              <a:rPr lang="fr-CA" sz="1000" dirty="0"/>
              <a:t> of Dabigatran </a:t>
            </a:r>
            <a:r>
              <a:rPr lang="fr-CA" sz="1000" dirty="0" err="1"/>
              <a:t>Compared</a:t>
            </a:r>
            <a:r>
              <a:rPr lang="fr-CA" sz="1000" dirty="0"/>
              <a:t> to </a:t>
            </a:r>
            <a:r>
              <a:rPr lang="fr-CA" sz="1000" dirty="0" err="1"/>
              <a:t>Warfarin</a:t>
            </a:r>
            <a:r>
              <a:rPr lang="fr-CA" sz="1000" dirty="0"/>
              <a:t> for 6 </a:t>
            </a:r>
            <a:r>
              <a:rPr lang="fr-CA" sz="1000" dirty="0" err="1"/>
              <a:t>Month</a:t>
            </a:r>
            <a:r>
              <a:rPr lang="fr-CA" sz="1000" dirty="0"/>
              <a:t> </a:t>
            </a:r>
            <a:r>
              <a:rPr lang="fr-CA" sz="1000" dirty="0" err="1"/>
              <a:t>Treatment</a:t>
            </a:r>
            <a:r>
              <a:rPr lang="fr-CA" sz="1000" dirty="0"/>
              <a:t> of Acute </a:t>
            </a:r>
            <a:r>
              <a:rPr lang="fr-CA" sz="1000" dirty="0" err="1"/>
              <a:t>Symptomatic</a:t>
            </a:r>
            <a:r>
              <a:rPr lang="fr-CA" sz="1000" dirty="0"/>
              <a:t> </a:t>
            </a:r>
            <a:r>
              <a:rPr lang="fr-CA" sz="1000" dirty="0" err="1"/>
              <a:t>Venous</a:t>
            </a:r>
            <a:r>
              <a:rPr lang="fr-CA" sz="1000" dirty="0"/>
              <a:t> </a:t>
            </a:r>
            <a:r>
              <a:rPr lang="fr-CA" sz="1000" dirty="0" err="1"/>
              <a:t>Thromboembolism</a:t>
            </a:r>
            <a:r>
              <a:rPr lang="fr-CA" sz="1000" dirty="0"/>
              <a:t>; RE-LY : </a:t>
            </a:r>
            <a:r>
              <a:rPr lang="fr-CA" sz="1000" dirty="0" err="1"/>
              <a:t>Randomized</a:t>
            </a:r>
            <a:r>
              <a:rPr lang="fr-CA" sz="1000" dirty="0"/>
              <a:t> </a:t>
            </a:r>
            <a:r>
              <a:rPr lang="fr-CA" sz="1000" dirty="0" err="1"/>
              <a:t>Evaluation</a:t>
            </a:r>
            <a:r>
              <a:rPr lang="fr-CA" sz="1000" dirty="0"/>
              <a:t> of Long-</a:t>
            </a:r>
            <a:r>
              <a:rPr lang="fr-CA" sz="1000" dirty="0" err="1"/>
              <a:t>term</a:t>
            </a:r>
            <a:r>
              <a:rPr lang="fr-CA" sz="1000" dirty="0"/>
              <a:t> Anticoagulation </a:t>
            </a:r>
            <a:r>
              <a:rPr lang="fr-CA" sz="1000" dirty="0" err="1"/>
              <a:t>Therapy</a:t>
            </a:r>
            <a:r>
              <a:rPr lang="fr-CA" sz="1000" dirty="0"/>
              <a:t>; ROCKET-AF : </a:t>
            </a:r>
            <a:r>
              <a:rPr lang="fr-CA" sz="1000" dirty="0" err="1"/>
              <a:t>Rivaroxaban</a:t>
            </a:r>
            <a:r>
              <a:rPr lang="fr-CA" sz="1000" dirty="0"/>
              <a:t> Once Daily Oral Direct Factor Xa Inhibition </a:t>
            </a:r>
            <a:r>
              <a:rPr lang="fr-CA" sz="1000" dirty="0" err="1"/>
              <a:t>Compared</a:t>
            </a:r>
            <a:r>
              <a:rPr lang="fr-CA" sz="1000" dirty="0"/>
              <a:t> </a:t>
            </a:r>
            <a:r>
              <a:rPr lang="fr-CA" sz="1000" dirty="0" err="1"/>
              <a:t>with</a:t>
            </a:r>
            <a:r>
              <a:rPr lang="fr-CA" sz="1000" dirty="0"/>
              <a:t> </a:t>
            </a:r>
            <a:r>
              <a:rPr lang="fr-CA" sz="1000" dirty="0" err="1"/>
              <a:t>Vitamin</a:t>
            </a:r>
            <a:r>
              <a:rPr lang="fr-CA" sz="1000" dirty="0"/>
              <a:t> K </a:t>
            </a:r>
            <a:r>
              <a:rPr lang="fr-CA" sz="1000" dirty="0" err="1"/>
              <a:t>Antagonism</a:t>
            </a:r>
            <a:r>
              <a:rPr lang="fr-CA" sz="1000" dirty="0"/>
              <a:t> for Prevention of Stroke and </a:t>
            </a:r>
            <a:r>
              <a:rPr lang="fr-CA" sz="1000" dirty="0" err="1"/>
              <a:t>Embolism</a:t>
            </a:r>
            <a:r>
              <a:rPr lang="fr-CA" sz="1000" dirty="0"/>
              <a:t> Trial in Atrial Fibrillation; CI : intervalle de confiance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07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66</a:t>
            </a:fld>
            <a:endParaRPr lang="en-US"/>
          </a:p>
        </p:txBody>
      </p:sp>
    </p:spTree>
    <p:extLst>
      <p:ext uri="{BB962C8B-B14F-4D97-AF65-F5344CB8AC3E}">
        <p14:creationId xmlns:p14="http://schemas.microsoft.com/office/powerpoint/2010/main" val="2295429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MC" b="1" dirty="0"/>
              <a:t>Critère d’évaluation principal : un hématome cliniquement significatif (HCS) était défini comme :</a:t>
            </a:r>
          </a:p>
          <a:p>
            <a:r>
              <a:rPr lang="fr-MC" b="1" dirty="0"/>
              <a:t>1. </a:t>
            </a:r>
            <a:r>
              <a:rPr lang="fr-MC" b="0" dirty="0"/>
              <a:t>Hématome nécessitant une nouvelle </a:t>
            </a:r>
            <a:r>
              <a:rPr lang="fr-MC" dirty="0"/>
              <a:t>intervention ou</a:t>
            </a:r>
            <a:endParaRPr lang="fr-MC" b="0" dirty="0"/>
          </a:p>
          <a:p>
            <a:r>
              <a:rPr lang="fr-MC" b="0" dirty="0"/>
              <a:t>2. Hématome entraînant la prolongation de l’hospitalisation ou</a:t>
            </a:r>
          </a:p>
          <a:p>
            <a:r>
              <a:rPr lang="fr-MC" dirty="0"/>
              <a:t>3. </a:t>
            </a:r>
            <a:r>
              <a:rPr lang="fr-MC" b="0" dirty="0"/>
              <a:t>Hématome nécessitant l’interruption de l’anticoagulation </a:t>
            </a:r>
            <a:endParaRPr lang="fr-MC" b="1" dirty="0"/>
          </a:p>
          <a:p>
            <a:pPr lvl="0" algn="l" defTabSz="914400">
              <a:defRPr/>
            </a:pPr>
            <a:endParaRPr lang="fr-MC" sz="1200" b="1" dirty="0">
              <a:solidFill>
                <a:prstClr val="black"/>
              </a:solidFill>
              <a:latin typeface="Arial Narrow" panose="020B0606020202030204" pitchFamily="34" charset="0"/>
              <a:cs typeface="Candara"/>
            </a:endParaRPr>
          </a:p>
          <a:p>
            <a:pPr fontAlgn="base"/>
            <a:r>
              <a:rPr lang="fr-MC" sz="1200" b="1" i="0" kern="1200" dirty="0">
                <a:solidFill>
                  <a:schemeClr val="tx1"/>
                </a:solidFill>
                <a:effectLst/>
              </a:rPr>
              <a:t>Résumé</a:t>
            </a:r>
          </a:p>
          <a:p>
            <a:pPr fontAlgn="base"/>
            <a:r>
              <a:rPr lang="fr-MC" b="1" dirty="0"/>
              <a:t>Objectifs </a:t>
            </a:r>
            <a:endParaRPr lang="fr-MC" sz="1200" b="1" kern="1200" dirty="0">
              <a:solidFill>
                <a:schemeClr val="tx1"/>
              </a:solidFill>
              <a:effectLst/>
            </a:endParaRPr>
          </a:p>
          <a:p>
            <a:pPr fontAlgn="base"/>
            <a:r>
              <a:rPr lang="fr-MC" sz="1200" kern="1200" dirty="0">
                <a:solidFill>
                  <a:schemeClr val="tx1"/>
                </a:solidFill>
                <a:effectLst/>
              </a:rPr>
              <a:t>Les lignes directrices recommandent de continuer la warfarine plutôt que d’utiliser </a:t>
            </a:r>
            <a:r>
              <a:rPr lang="fr-MC" dirty="0"/>
              <a:t>un relais héparine pour la chirurgie d’implantation d’un stimulateur cardiaque et d’un défibrillateur, après que l’étude</a:t>
            </a:r>
            <a:r>
              <a:rPr lang="fr-MC" sz="1200" kern="1200" dirty="0">
                <a:solidFill>
                  <a:schemeClr val="tx1"/>
                </a:solidFill>
                <a:effectLst/>
              </a:rPr>
              <a:t> BRUISE CONTROL ait démontré une réduction de  80% des hématomes</a:t>
            </a:r>
            <a:r>
              <a:rPr lang="fr-MC" dirty="0"/>
              <a:t> sous-cutanés dus à l’implantation d’un dispositif avec cette approche</a:t>
            </a:r>
            <a:r>
              <a:rPr lang="fr-MC" sz="1200" kern="1200" dirty="0">
                <a:solidFill>
                  <a:schemeClr val="tx1"/>
                </a:solidFill>
                <a:effectLst/>
              </a:rPr>
              <a:t>. Cependant, des anticoagulants oraux directs (AOD) sont </a:t>
            </a:r>
            <a:r>
              <a:rPr lang="fr-MC" dirty="0"/>
              <a:t>maintenant utilisés pour traiter la majorité des patients atteints de fibrillation auriculaire</a:t>
            </a:r>
            <a:r>
              <a:rPr lang="fr-MC" sz="1200" kern="1200" dirty="0">
                <a:solidFill>
                  <a:schemeClr val="tx1"/>
                </a:solidFill>
                <a:effectLst/>
              </a:rPr>
              <a:t>. Nous avons cherché à comprendre la meilleure stratégie pour gérer les AOD au moment de l’implantation du dispositif et nous avons émis spécifiquement l’hypothèse que l’implantation d’un dispositif sans interrompre les AOD entraînerait un taux réduit d’hématomes.</a:t>
            </a:r>
          </a:p>
          <a:p>
            <a:pPr fontAlgn="base"/>
            <a:r>
              <a:rPr lang="fr-MC" sz="1200" b="1" kern="1200" dirty="0">
                <a:solidFill>
                  <a:schemeClr val="tx1"/>
                </a:solidFill>
                <a:effectLst/>
              </a:rPr>
              <a:t>Méthodologie et résultats</a:t>
            </a:r>
          </a:p>
          <a:p>
            <a:pPr fontAlgn="base"/>
            <a:r>
              <a:rPr lang="fr-MC" sz="1200" kern="1200" dirty="0">
                <a:solidFill>
                  <a:schemeClr val="tx1"/>
                </a:solidFill>
                <a:effectLst/>
              </a:rPr>
              <a:t>Nous avons réparti au hasard </a:t>
            </a:r>
            <a:r>
              <a:rPr lang="fr-MC" dirty="0"/>
              <a:t>des patients atteints de fibrillation auriculaire et ayant un score </a:t>
            </a:r>
            <a:r>
              <a:rPr lang="fr-MC" sz="1200" kern="1200" dirty="0">
                <a:solidFill>
                  <a:schemeClr val="tx1"/>
                </a:solidFill>
                <a:effectLst/>
              </a:rPr>
              <a:t>CHA</a:t>
            </a:r>
            <a:r>
              <a:rPr lang="fr-MC" sz="1200" kern="1200" baseline="-25000" dirty="0">
                <a:solidFill>
                  <a:schemeClr val="tx1"/>
                </a:solidFill>
                <a:effectLst/>
              </a:rPr>
              <a:t>2</a:t>
            </a:r>
            <a:r>
              <a:rPr lang="fr-MC" sz="1200" kern="1200" dirty="0">
                <a:solidFill>
                  <a:schemeClr val="tx1"/>
                </a:solidFill>
                <a:effectLst/>
              </a:rPr>
              <a:t>DS</a:t>
            </a:r>
            <a:r>
              <a:rPr lang="fr-MC" sz="1200" kern="1200" baseline="-25000" dirty="0">
                <a:solidFill>
                  <a:schemeClr val="tx1"/>
                </a:solidFill>
                <a:effectLst/>
              </a:rPr>
              <a:t>2</a:t>
            </a:r>
            <a:r>
              <a:rPr lang="fr-MC" sz="1200" kern="1200" dirty="0">
                <a:solidFill>
                  <a:schemeClr val="tx1"/>
                </a:solidFill>
                <a:effectLst/>
              </a:rPr>
              <a:t>-VASc ≥ 2, à un </a:t>
            </a:r>
            <a:r>
              <a:rPr lang="fr-MC" dirty="0"/>
              <a:t>traitement continu vs un traitement interrompu par un AOD </a:t>
            </a:r>
            <a:r>
              <a:rPr lang="fr-MC" sz="1200" kern="1200" dirty="0">
                <a:solidFill>
                  <a:schemeClr val="tx1"/>
                </a:solidFill>
                <a:effectLst/>
              </a:rPr>
              <a:t>(dabigatran, </a:t>
            </a:r>
            <a:r>
              <a:rPr lang="fr-MC" sz="1200" kern="1200" dirty="0" err="1">
                <a:solidFill>
                  <a:schemeClr val="tx1"/>
                </a:solidFill>
                <a:effectLst/>
              </a:rPr>
              <a:t>rivaroxaban</a:t>
            </a:r>
            <a:r>
              <a:rPr lang="fr-MC" sz="1200" kern="1200" dirty="0">
                <a:solidFill>
                  <a:schemeClr val="tx1"/>
                </a:solidFill>
                <a:effectLst/>
              </a:rPr>
              <a:t> ou </a:t>
            </a:r>
            <a:r>
              <a:rPr lang="fr-MC" sz="1200" kern="1200" dirty="0" err="1">
                <a:solidFill>
                  <a:schemeClr val="tx1"/>
                </a:solidFill>
                <a:effectLst/>
              </a:rPr>
              <a:t>apixaban</a:t>
            </a:r>
            <a:r>
              <a:rPr lang="fr-MC" sz="1200" kern="1200" dirty="0">
                <a:solidFill>
                  <a:schemeClr val="tx1"/>
                </a:solidFill>
                <a:effectLst/>
              </a:rPr>
              <a:t>). Le critère principal a été évalué à l’insu,  un hématome sous-cutané cliniquement significatif dû à l’implantation d’un dispositif : entraînant une nouvelle intervention, l’interruption de l’anticoagulation ou la prolongation du séjour à l’hôpital. Dans le groupe de traitement continu, le temps médian entre les doses d’AOD avant et après l’intervention était de 12 heures. Dans le groupe de traitement interrompu, le temps médian était de 72 heures. Un hématome cliniquement significatif est survenu che</a:t>
            </a:r>
            <a:r>
              <a:rPr lang="fr-MC" dirty="0"/>
              <a:t>z 7 des</a:t>
            </a:r>
            <a:r>
              <a:rPr lang="fr-MC" sz="1200" kern="1200" dirty="0">
                <a:solidFill>
                  <a:schemeClr val="tx1"/>
                </a:solidFill>
                <a:effectLst/>
              </a:rPr>
              <a:t> 328 (2,1%; IC à 95%, 0,9–4,3) patients dans le groupe de traitement continu par un AOD et chez 7 des 334 (2,1%; IC À 95% 0,9–4,3) patients </a:t>
            </a:r>
            <a:r>
              <a:rPr lang="fr-MC" dirty="0"/>
              <a:t>dans le groupe de traitement interrompu </a:t>
            </a:r>
            <a:r>
              <a:rPr lang="fr-MC" sz="1200" kern="1200" dirty="0">
                <a:solidFill>
                  <a:schemeClr val="tx1"/>
                </a:solidFill>
                <a:effectLst/>
              </a:rPr>
              <a:t>(</a:t>
            </a:r>
            <a:r>
              <a:rPr lang="fr-MC" sz="1200" i="1" kern="1200" dirty="0">
                <a:solidFill>
                  <a:schemeClr val="tx1"/>
                </a:solidFill>
                <a:effectLst/>
              </a:rPr>
              <a:t>P</a:t>
            </a:r>
            <a:r>
              <a:rPr lang="fr-MC" sz="1200" kern="1200" dirty="0">
                <a:solidFill>
                  <a:schemeClr val="tx1"/>
                </a:solidFill>
                <a:effectLst/>
              </a:rPr>
              <a:t> = 0,97). Les complications étaient rares et comprenaient un cas d’AVC et un cas d’épanchement péricardique symptomatique dans chaque groupe.</a:t>
            </a:r>
          </a:p>
          <a:p>
            <a:pPr fontAlgn="base"/>
            <a:r>
              <a:rPr lang="en-CA" sz="1200" b="1" kern="1200" dirty="0">
                <a:solidFill>
                  <a:schemeClr val="tx1"/>
                </a:solidFill>
                <a:effectLst/>
                <a:latin typeface="+mn-lt"/>
                <a:ea typeface="+mn-ea"/>
                <a:cs typeface="+mn-cs"/>
              </a:rPr>
              <a:t>Conclusions</a:t>
            </a:r>
          </a:p>
          <a:p>
            <a:pPr fontAlgn="base"/>
            <a:r>
              <a:rPr lang="fr-CA" sz="1200" kern="1200" dirty="0">
                <a:solidFill>
                  <a:schemeClr val="tx1"/>
                </a:solidFill>
                <a:effectLst/>
              </a:rPr>
              <a:t>Ces résultats suggèrent que selon le scénario clinique, l’une ou l’autre des stratégies thérapeutiques (</a:t>
            </a:r>
            <a:r>
              <a:rPr lang="fr-CA" dirty="0"/>
              <a:t>traitement continu par un AOD ou traitement interrompu par un AOD</a:t>
            </a:r>
            <a:r>
              <a:rPr lang="fr-CA" sz="1200" kern="1200" dirty="0">
                <a:solidFill>
                  <a:schemeClr val="tx1"/>
                </a:solidFill>
                <a:effectLst/>
              </a:rPr>
              <a:t>) pourrait être raisonnable, du moins pour les patients ayant des caractéristiques similaires à ceux recrutés dans notre étude.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7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MC" b="1" dirty="0"/>
              <a:t>Critère d’évaluation principal : un hématome cliniquement significatif (HCS) était défini comme :</a:t>
            </a:r>
          </a:p>
          <a:p>
            <a:r>
              <a:rPr lang="fr-MC" b="1" dirty="0"/>
              <a:t>1. </a:t>
            </a:r>
            <a:r>
              <a:rPr lang="fr-MC" b="0" dirty="0"/>
              <a:t>Hématome nécessitant une nouvelle </a:t>
            </a:r>
            <a:r>
              <a:rPr lang="fr-MC" dirty="0"/>
              <a:t>intervention ou</a:t>
            </a:r>
            <a:endParaRPr lang="fr-MC" b="0" dirty="0"/>
          </a:p>
          <a:p>
            <a:r>
              <a:rPr lang="fr-MC" b="0" dirty="0"/>
              <a:t>2. Hématome entraînant la prolongation de l’hospitalisation ou</a:t>
            </a:r>
          </a:p>
          <a:p>
            <a:r>
              <a:rPr lang="fr-MC" dirty="0"/>
              <a:t>3. </a:t>
            </a:r>
            <a:r>
              <a:rPr lang="fr-MC" b="0" dirty="0"/>
              <a:t>Hématome nécessitant l’interruption de l’anticoagulation </a:t>
            </a:r>
            <a:endParaRPr lang="fr-MC" b="1" dirty="0"/>
          </a:p>
          <a:p>
            <a:pPr lvl="0" algn="l" defTabSz="914400">
              <a:defRPr/>
            </a:pPr>
            <a:endParaRPr lang="fr-MC" sz="1200" b="1" dirty="0">
              <a:solidFill>
                <a:prstClr val="black"/>
              </a:solidFill>
              <a:latin typeface="Arial Narrow" panose="020B0606020202030204" pitchFamily="34" charset="0"/>
              <a:cs typeface="Candara"/>
            </a:endParaRPr>
          </a:p>
          <a:p>
            <a:pPr fontAlgn="base"/>
            <a:r>
              <a:rPr lang="fr-MC" sz="1200" b="1" i="0" kern="1200" dirty="0">
                <a:solidFill>
                  <a:schemeClr val="tx1"/>
                </a:solidFill>
                <a:effectLst/>
              </a:rPr>
              <a:t>Résumé</a:t>
            </a:r>
          </a:p>
          <a:p>
            <a:pPr fontAlgn="base"/>
            <a:r>
              <a:rPr lang="fr-MC" b="1" dirty="0"/>
              <a:t>Objectifs </a:t>
            </a:r>
            <a:endParaRPr lang="fr-MC" sz="1200" b="1" kern="1200" dirty="0">
              <a:solidFill>
                <a:schemeClr val="tx1"/>
              </a:solidFill>
              <a:effectLst/>
            </a:endParaRPr>
          </a:p>
          <a:p>
            <a:pPr fontAlgn="base"/>
            <a:r>
              <a:rPr lang="fr-MC" sz="1200" kern="1200" dirty="0">
                <a:solidFill>
                  <a:schemeClr val="tx1"/>
                </a:solidFill>
                <a:effectLst/>
              </a:rPr>
              <a:t>Les lignes directrices recommandent de continuer la warfarine plutôt que d’utiliser </a:t>
            </a:r>
            <a:r>
              <a:rPr lang="fr-MC" dirty="0"/>
              <a:t>un relais héparine pour la chirurgie d’implantation d’un stimulateur cardiaque et d’un défibrillateur, après que l’étude</a:t>
            </a:r>
            <a:r>
              <a:rPr lang="fr-MC" sz="1200" kern="1200" dirty="0">
                <a:solidFill>
                  <a:schemeClr val="tx1"/>
                </a:solidFill>
                <a:effectLst/>
              </a:rPr>
              <a:t> BRUISE CONTROL ait démontré une réduction de  80% des hématomes</a:t>
            </a:r>
            <a:r>
              <a:rPr lang="fr-MC" dirty="0"/>
              <a:t> sous-cutanés dus à l’implantation d’un dispositif avec cette approche</a:t>
            </a:r>
            <a:r>
              <a:rPr lang="fr-MC" sz="1200" kern="1200" dirty="0">
                <a:solidFill>
                  <a:schemeClr val="tx1"/>
                </a:solidFill>
                <a:effectLst/>
              </a:rPr>
              <a:t>. Cependant, des anticoagulants oraux directs (AOD) sont </a:t>
            </a:r>
            <a:r>
              <a:rPr lang="fr-MC" dirty="0"/>
              <a:t>maintenant utilisés pour traiter la majorité des patients atteints de fibrillation auriculaire</a:t>
            </a:r>
            <a:r>
              <a:rPr lang="fr-MC" sz="1200" kern="1200" dirty="0">
                <a:solidFill>
                  <a:schemeClr val="tx1"/>
                </a:solidFill>
                <a:effectLst/>
              </a:rPr>
              <a:t>. Nous avons cherché à comprendre la meilleure stratégie pour gérer les AOD au moment de l’implantation du dispositif et nous avons émis spécifiquement l’hypothèse que l’implantation d’un dispositif sans interrompre les AOD entraînerait un taux réduit d’hématomes.</a:t>
            </a:r>
          </a:p>
          <a:p>
            <a:pPr fontAlgn="base"/>
            <a:r>
              <a:rPr lang="fr-MC" sz="1200" b="1" kern="1200" dirty="0">
                <a:solidFill>
                  <a:schemeClr val="tx1"/>
                </a:solidFill>
                <a:effectLst/>
              </a:rPr>
              <a:t>Méthodologie et résultats</a:t>
            </a:r>
          </a:p>
          <a:p>
            <a:pPr fontAlgn="base"/>
            <a:r>
              <a:rPr lang="fr-MC" sz="1200" kern="1200" dirty="0">
                <a:solidFill>
                  <a:schemeClr val="tx1"/>
                </a:solidFill>
                <a:effectLst/>
              </a:rPr>
              <a:t>Nous avons réparti au hasard </a:t>
            </a:r>
            <a:r>
              <a:rPr lang="fr-MC" dirty="0"/>
              <a:t>des patients atteints de fibrillation auriculaire et ayant un score </a:t>
            </a:r>
            <a:r>
              <a:rPr lang="fr-MC" sz="1200" kern="1200" dirty="0">
                <a:solidFill>
                  <a:schemeClr val="tx1"/>
                </a:solidFill>
                <a:effectLst/>
              </a:rPr>
              <a:t>CHA</a:t>
            </a:r>
            <a:r>
              <a:rPr lang="fr-MC" sz="1200" kern="1200" baseline="-25000" dirty="0">
                <a:solidFill>
                  <a:schemeClr val="tx1"/>
                </a:solidFill>
                <a:effectLst/>
              </a:rPr>
              <a:t>2</a:t>
            </a:r>
            <a:r>
              <a:rPr lang="fr-MC" sz="1200" kern="1200" dirty="0">
                <a:solidFill>
                  <a:schemeClr val="tx1"/>
                </a:solidFill>
                <a:effectLst/>
              </a:rPr>
              <a:t>DS</a:t>
            </a:r>
            <a:r>
              <a:rPr lang="fr-MC" sz="1200" kern="1200" baseline="-25000" dirty="0">
                <a:solidFill>
                  <a:schemeClr val="tx1"/>
                </a:solidFill>
                <a:effectLst/>
              </a:rPr>
              <a:t>2</a:t>
            </a:r>
            <a:r>
              <a:rPr lang="fr-MC" sz="1200" kern="1200" dirty="0">
                <a:solidFill>
                  <a:schemeClr val="tx1"/>
                </a:solidFill>
                <a:effectLst/>
              </a:rPr>
              <a:t>-VASc ≥ 2, à un </a:t>
            </a:r>
            <a:r>
              <a:rPr lang="fr-MC" dirty="0"/>
              <a:t>traitement continu vs un traitement interrompu par un AOD </a:t>
            </a:r>
            <a:r>
              <a:rPr lang="fr-MC" sz="1200" kern="1200" dirty="0">
                <a:solidFill>
                  <a:schemeClr val="tx1"/>
                </a:solidFill>
                <a:effectLst/>
              </a:rPr>
              <a:t>(dabigatran, </a:t>
            </a:r>
            <a:r>
              <a:rPr lang="fr-MC" sz="1200" kern="1200" dirty="0" err="1">
                <a:solidFill>
                  <a:schemeClr val="tx1"/>
                </a:solidFill>
                <a:effectLst/>
              </a:rPr>
              <a:t>rivaroxaban</a:t>
            </a:r>
            <a:r>
              <a:rPr lang="fr-MC" sz="1200" kern="1200" dirty="0">
                <a:solidFill>
                  <a:schemeClr val="tx1"/>
                </a:solidFill>
                <a:effectLst/>
              </a:rPr>
              <a:t> ou </a:t>
            </a:r>
            <a:r>
              <a:rPr lang="fr-MC" sz="1200" kern="1200" dirty="0" err="1">
                <a:solidFill>
                  <a:schemeClr val="tx1"/>
                </a:solidFill>
                <a:effectLst/>
              </a:rPr>
              <a:t>apixaban</a:t>
            </a:r>
            <a:r>
              <a:rPr lang="fr-MC" sz="1200" kern="1200" dirty="0">
                <a:solidFill>
                  <a:schemeClr val="tx1"/>
                </a:solidFill>
                <a:effectLst/>
              </a:rPr>
              <a:t>). Le critère principal a été évalué à l’insu,  un hématome sous-cutané cliniquement significatif dû à l’implantation d’un dispositif : entraînant une nouvelle intervention, l’interruption de l’anticoagulation ou la prolongation du séjour à l’hôpital. Dans le groupe de traitement continu, le temps médian entre les doses d’AOD avant et après l’intervention était de 12 heures. Dans le groupe de traitement interrompu, le temps médian était de 72 heures. Un hématome cliniquement significatif est survenu che</a:t>
            </a:r>
            <a:r>
              <a:rPr lang="fr-MC" dirty="0"/>
              <a:t>z 7 des</a:t>
            </a:r>
            <a:r>
              <a:rPr lang="fr-MC" sz="1200" kern="1200" dirty="0">
                <a:solidFill>
                  <a:schemeClr val="tx1"/>
                </a:solidFill>
                <a:effectLst/>
              </a:rPr>
              <a:t> 328 (2,1%; IC à 95%, 0,9–4,3) patients dans le groupe de traitement continu par un AOD et chez 7 des 334 (2,1%; IC À 95% 0,9–4,3) patients </a:t>
            </a:r>
            <a:r>
              <a:rPr lang="fr-MC" dirty="0"/>
              <a:t>dans le groupe de traitement interrompu </a:t>
            </a:r>
            <a:r>
              <a:rPr lang="fr-MC" sz="1200" kern="1200" dirty="0">
                <a:solidFill>
                  <a:schemeClr val="tx1"/>
                </a:solidFill>
                <a:effectLst/>
              </a:rPr>
              <a:t>(</a:t>
            </a:r>
            <a:r>
              <a:rPr lang="fr-MC" sz="1200" i="1" kern="1200" dirty="0">
                <a:solidFill>
                  <a:schemeClr val="tx1"/>
                </a:solidFill>
                <a:effectLst/>
              </a:rPr>
              <a:t>P</a:t>
            </a:r>
            <a:r>
              <a:rPr lang="fr-MC" sz="1200" kern="1200" dirty="0">
                <a:solidFill>
                  <a:schemeClr val="tx1"/>
                </a:solidFill>
                <a:effectLst/>
              </a:rPr>
              <a:t> = 0,97). Les complications étaient rares et comprenaient un cas d’AVC et un cas d’épanchement péricardique symptomatique dans chaque groupe.</a:t>
            </a:r>
          </a:p>
          <a:p>
            <a:pPr fontAlgn="base"/>
            <a:r>
              <a:rPr lang="en-CA" sz="1200" b="1" kern="1200" dirty="0">
                <a:solidFill>
                  <a:schemeClr val="tx1"/>
                </a:solidFill>
                <a:effectLst/>
                <a:latin typeface="+mn-lt"/>
                <a:ea typeface="+mn-ea"/>
                <a:cs typeface="+mn-cs"/>
              </a:rPr>
              <a:t>Conclusions</a:t>
            </a:r>
          </a:p>
          <a:p>
            <a:pPr fontAlgn="base"/>
            <a:r>
              <a:rPr lang="fr-CA" sz="1200" kern="1200" dirty="0">
                <a:solidFill>
                  <a:schemeClr val="tx1"/>
                </a:solidFill>
                <a:effectLst/>
              </a:rPr>
              <a:t>Ces résultats suggèrent que selon le scénario clinique, l’une ou l’autre des stratégies thérapeutiques (</a:t>
            </a:r>
            <a:r>
              <a:rPr lang="fr-CA" dirty="0"/>
              <a:t>traitement continu par un AOD ou traitement interrompu par un AOD</a:t>
            </a:r>
            <a:r>
              <a:rPr lang="fr-CA" sz="1200" kern="1200" dirty="0">
                <a:solidFill>
                  <a:schemeClr val="tx1"/>
                </a:solidFill>
                <a:effectLst/>
              </a:rPr>
              <a:t>) pourrait être raisonnable, du moins pour les patients ayant des caractéristiques similaires à ceux recrutés dans notre étude.</a:t>
            </a:r>
          </a:p>
          <a:p>
            <a:pPr fontAlgn="base"/>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167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a:defRPr/>
            </a:pPr>
            <a:r>
              <a:rPr lang="fr-CA" sz="1000" dirty="0">
                <a:sym typeface="Symbol"/>
              </a:rPr>
              <a:t>Recommandation du Comité directeur :  Les médecins devraient tenir compte non seulement du risque hémorragique associé à une intervention, mais également des comorbidités qui peuvent exacerber ce risque</a:t>
            </a:r>
            <a:r>
              <a:rPr lang="fr-CA" sz="1000" dirty="0"/>
              <a:t> (p. ex., âge avancé, insuffisance rénale ou hépatique).</a:t>
            </a:r>
          </a:p>
          <a:p>
            <a:pPr marL="178573" indent="-178573">
              <a:buFontTx/>
              <a:buChar char="-"/>
            </a:pPr>
            <a:r>
              <a:rPr lang="fr-CA" sz="1000" dirty="0"/>
              <a:t>De nombreuses interventions invasives et chirurgicales ne sont associées qu’à un très faible ou faible risque  hémorragique – le traitement par des AOD peut être interrompu  brièvement ou même poursuivi sans interruption durant ces interventions comme cela sera examiné dans le cas 2.</a:t>
            </a:r>
            <a:endParaRPr lang="fr-CA" sz="1000" baseline="0" dirty="0"/>
          </a:p>
          <a:p>
            <a:pPr marL="178573" indent="-178573">
              <a:buFontTx/>
              <a:buChar char="-"/>
            </a:pPr>
            <a:r>
              <a:rPr lang="fr-CA" sz="1000" baseline="0" dirty="0"/>
              <a:t>Le traitement antithrombotique</a:t>
            </a:r>
            <a:r>
              <a:rPr lang="fr-CA" sz="1000" dirty="0"/>
              <a:t> avec la</a:t>
            </a:r>
            <a:r>
              <a:rPr lang="fr-CA" sz="1000" baseline="0" dirty="0"/>
              <a:t> warfarine</a:t>
            </a:r>
            <a:r>
              <a:rPr lang="fr-CA" sz="1000" dirty="0"/>
              <a:t> </a:t>
            </a:r>
            <a:r>
              <a:rPr lang="fr-CA" sz="1000" u="sng" dirty="0"/>
              <a:t>mais non  avec un AOD</a:t>
            </a:r>
            <a:r>
              <a:rPr lang="fr-CA" sz="1000" u="sng" baseline="0" dirty="0"/>
              <a:t> </a:t>
            </a:r>
            <a:r>
              <a:rPr lang="fr-CA" sz="1000" dirty="0"/>
              <a:t>peut être poursuivi sans danger avant/après l’implantation d’un  stimulateur cardiaque ou d’un DAI.</a:t>
            </a:r>
            <a:endParaRPr lang="fr-CA" sz="1000" baseline="0" dirty="0"/>
          </a:p>
          <a:p>
            <a:pPr marL="178573" indent="-178573">
              <a:buFontTx/>
              <a:buChar char="-"/>
            </a:pPr>
            <a:r>
              <a:rPr lang="fr-CA" sz="1000" baseline="0" dirty="0"/>
              <a:t>Il n’est </a:t>
            </a:r>
            <a:r>
              <a:rPr lang="fr-CA" sz="1000" u="sng" baseline="0" dirty="0"/>
              <a:t>jamais</a:t>
            </a:r>
            <a:r>
              <a:rPr lang="fr-CA" sz="1000" baseline="0" dirty="0"/>
              <a:t> nécessaire  d’administrer  de l’héparine sous-cutanée  en</a:t>
            </a:r>
            <a:r>
              <a:rPr lang="fr-CA" sz="1000" dirty="0"/>
              <a:t> relais des AOD avant, pendant et après une intervention invasive ou chirurgicale  </a:t>
            </a:r>
            <a:r>
              <a:rPr lang="fr-CA" sz="1000" baseline="0" dirty="0"/>
              <a:t>en raison de leur courte durée d’action </a:t>
            </a:r>
            <a:endParaRPr lang="fr-CA" sz="1000" dirty="0"/>
          </a:p>
          <a:p>
            <a:endParaRPr lang="fr-CA" sz="1000" b="1" dirty="0"/>
          </a:p>
          <a:p>
            <a:r>
              <a:rPr lang="fr-CA" sz="1000" b="1" dirty="0"/>
              <a:t>RÉFÉRENCES :</a:t>
            </a:r>
            <a:endParaRPr lang="fr-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a:p>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a:t>
            </a:fld>
            <a:endParaRPr lang="en-US"/>
          </a:p>
        </p:txBody>
      </p:sp>
    </p:spTree>
    <p:extLst>
      <p:ext uri="{BB962C8B-B14F-4D97-AF65-F5344CB8AC3E}">
        <p14:creationId xmlns:p14="http://schemas.microsoft.com/office/powerpoint/2010/main" val="3489498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70</a:t>
            </a:fld>
            <a:endParaRPr lang="en-US"/>
          </a:p>
        </p:txBody>
      </p:sp>
    </p:spTree>
    <p:extLst>
      <p:ext uri="{BB962C8B-B14F-4D97-AF65-F5344CB8AC3E}">
        <p14:creationId xmlns:p14="http://schemas.microsoft.com/office/powerpoint/2010/main" val="1107923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257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210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39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de la taille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endParaRPr lang="fr-CA" altLang="en-US" sz="3600" i="1" noProof="0" dirty="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8/23/2019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8/23/2019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8/23/2019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8/23/2019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9.png"/><Relationship Id="rId7"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3.wdp"/><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png"/><Relationship Id="rId4" Type="http://schemas.microsoft.com/office/2007/relationships/hdphoto" Target="../media/hdphoto3.wdp"/><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gif"/><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jp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8.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9.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0.jpg"/><Relationship Id="rId7" Type="http://schemas.openxmlformats.org/officeDocument/2006/relationships/slide" Target="slide61.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 Id="rId9" Type="http://schemas.openxmlformats.org/officeDocument/2006/relationships/slide" Target="slide70.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2.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2.png"/><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slide" Target="slide4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4.png"/><Relationship Id="rId4" Type="http://schemas.microsoft.com/office/2007/relationships/hdphoto" Target="../media/hdphoto3.wdp"/><Relationship Id="rId9"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 Id="rId9"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6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62.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2.png"/><Relationship Id="rId10" Type="http://schemas.openxmlformats.org/officeDocument/2006/relationships/image" Target="../media/image40.jpeg"/><Relationship Id="rId4" Type="http://schemas.microsoft.com/office/2007/relationships/hdphoto" Target="../media/hdphoto3.wdp"/><Relationship Id="rId9" Type="http://schemas.openxmlformats.org/officeDocument/2006/relationships/image" Target="../media/image39.png"/><Relationship Id="rId14" Type="http://schemas.openxmlformats.org/officeDocument/2006/relationships/slide" Target="slide48.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4.png"/><Relationship Id="rId4" Type="http://schemas.microsoft.com/office/2007/relationships/hdphoto" Target="../media/hdphoto3.wdp"/><Relationship Id="rId9"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7.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6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8.png"/><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8.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ZoneTexte 3"/>
          <p:cNvSpPr txBox="1"/>
          <p:nvPr/>
        </p:nvSpPr>
        <p:spPr>
          <a:xfrm>
            <a:off x="1042706" y="2147947"/>
            <a:ext cx="7058588" cy="2062103"/>
          </a:xfrm>
          <a:prstGeom prst="rect">
            <a:avLst/>
          </a:prstGeom>
          <a:noFill/>
        </p:spPr>
        <p:txBody>
          <a:bodyPr wrap="square" rtlCol="0">
            <a:spAutoFit/>
          </a:bodyPr>
          <a:lstStyle/>
          <a:p>
            <a:pPr algn="ctr"/>
            <a:r>
              <a:rPr lang="fr-FR" sz="4400" b="1" dirty="0">
                <a:solidFill>
                  <a:schemeClr val="bg1"/>
                </a:solidFill>
                <a:latin typeface="Arial Narrow" pitchFamily="34" charset="0"/>
                <a:ea typeface="Lato" panose="020F0502020204030203" pitchFamily="34" charset="0"/>
                <a:cs typeface="Lato" panose="020F0502020204030203" pitchFamily="34" charset="0"/>
              </a:rPr>
              <a:t>Enjeux Cliniques : </a:t>
            </a:r>
            <a:br>
              <a:rPr lang="fr-FR" sz="2800" b="1" dirty="0">
                <a:solidFill>
                  <a:schemeClr val="bg1"/>
                </a:solidFill>
                <a:latin typeface="Arial Narrow" pitchFamily="34" charset="0"/>
              </a:rPr>
            </a:br>
            <a:r>
              <a:rPr lang="fr-FR" sz="2800" b="1" dirty="0">
                <a:solidFill>
                  <a:schemeClr val="bg1"/>
                </a:solidFill>
                <a:latin typeface="Arial Narrow" pitchFamily="34" charset="0"/>
                <a:cs typeface="Aharoni" panose="02010803020104030203" pitchFamily="2" charset="-79"/>
              </a:rPr>
              <a:t>Stratégies pratiques pour la prise en charge </a:t>
            </a:r>
          </a:p>
          <a:p>
            <a:pPr algn="ctr"/>
            <a:r>
              <a:rPr lang="fr-FR" sz="2800" b="1" dirty="0">
                <a:solidFill>
                  <a:schemeClr val="bg1"/>
                </a:solidFill>
                <a:latin typeface="Arial Narrow" pitchFamily="34" charset="0"/>
                <a:cs typeface="Aharoni" panose="02010803020104030203" pitchFamily="2" charset="-79"/>
              </a:rPr>
              <a:t>de la FA dans le monde réel </a:t>
            </a:r>
          </a:p>
          <a:p>
            <a:endParaRPr lang="fr-FR" sz="2800" dirty="0">
              <a:solidFill>
                <a:schemeClr val="bg1"/>
              </a:solidFill>
              <a:latin typeface="Arial Narrow" pitchFamily="34" charset="0"/>
            </a:endParaRPr>
          </a:p>
        </p:txBody>
      </p:sp>
      <p:pic>
        <p:nvPicPr>
          <p:cNvPr id="7" name="4E92DA43-5712-40E9-AFDC-2C1062C78C6F" descr="7646DFF2-B812-4635-AA57-5171E34E5A45@chrc">
            <a:extLst>
              <a:ext uri="{FF2B5EF4-FFF2-40B4-BE49-F238E27FC236}">
                <a16:creationId xmlns:a16="http://schemas.microsoft.com/office/drawing/2014/main" id="{D5BAC114-308B-404D-B7F7-B1272E82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4" y="213603"/>
            <a:ext cx="2149652" cy="122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1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7960"/>
            <a:ext cx="6166956" cy="954107"/>
          </a:xfrm>
          <a:prstGeom prst="rect">
            <a:avLst/>
          </a:prstGeom>
          <a:noFill/>
        </p:spPr>
        <p:txBody>
          <a:bodyPr wrap="square">
            <a:spAutoFit/>
          </a:bodyPr>
          <a:lstStyle/>
          <a:p>
            <a:pPr lvl="0">
              <a:defRPr/>
            </a:pPr>
            <a:r>
              <a:rPr lang="fr-FR" sz="2800" b="1" dirty="0">
                <a:solidFill>
                  <a:srgbClr val="1B1A5A"/>
                </a:solidFill>
                <a:latin typeface="Arial Narrow" panose="020B0606020202030204" pitchFamily="34" charset="0"/>
                <a:cs typeface="Aharoni" panose="02010803020104030203" pitchFamily="2" charset="-79"/>
              </a:rPr>
              <a:t>Définition opérationnelle de la FA                        non valvulaire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La </a:t>
            </a:r>
            <a:r>
              <a:rPr lang="fr-MC" sz="2400" b="1" dirty="0">
                <a:solidFill>
                  <a:srgbClr val="183059"/>
                </a:solidFill>
                <a:latin typeface="Arial Narrow" panose="020B0606020202030204" pitchFamily="34" charset="0"/>
                <a:cs typeface="Aharoni" panose="02010803020104030203" pitchFamily="2" charset="-79"/>
              </a:rPr>
              <a:t>FA « valvulaire » inclut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5" y="2259970"/>
            <a:ext cx="7683194" cy="707886"/>
          </a:xfrm>
          <a:prstGeom prst="rect">
            <a:avLst/>
          </a:prstGeom>
        </p:spPr>
        <p:txBody>
          <a:bodyPr wrap="square">
            <a:spAutoFit/>
          </a:bodyPr>
          <a:lstStyle/>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Valve cardiaque mécanique </a:t>
            </a:r>
          </a:p>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de la valve mitrale (SM) rhumatismale modérée ou sévère *</a:t>
            </a:r>
          </a:p>
        </p:txBody>
      </p: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fr-CA" sz="2400" b="1" dirty="0">
                <a:solidFill>
                  <a:srgbClr val="183059"/>
                </a:solidFill>
                <a:latin typeface="Arial Narrow" panose="020B0606020202030204" pitchFamily="34" charset="0"/>
                <a:cs typeface="Aharoni" panose="02010803020104030203" pitchFamily="2" charset="-79"/>
              </a:rPr>
              <a:t>La FANV (AF « non valvulaire ») inclut donc </a:t>
            </a:r>
            <a:r>
              <a:rPr lang="en-CA" sz="2400" b="1" dirty="0">
                <a:solidFill>
                  <a:srgbClr val="183059"/>
                </a:solidFill>
                <a:latin typeface="Arial Narrow" panose="020B0606020202030204" pitchFamily="34" charset="0"/>
                <a:cs typeface="Aharoni" panose="02010803020104030203" pitchFamily="2" charset="-79"/>
              </a:rPr>
              <a:t>:</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10" y="4020459"/>
            <a:ext cx="7447782" cy="1631216"/>
          </a:xfrm>
          <a:prstGeom prst="rect">
            <a:avLst/>
          </a:prstGeom>
        </p:spPr>
        <p:txBody>
          <a:bodyPr wrap="square">
            <a:spAutoFit/>
          </a:bodyPr>
          <a:lstStyle/>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Régurgitation mitrale (RM)</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aortique (SA)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Insuffisance aortique (IA)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Implantation antérieure (3-6 mois) de </a:t>
            </a:r>
            <a:r>
              <a:rPr lang="fr-CA" sz="2000" b="1" dirty="0" err="1">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bioprothèses</a:t>
            </a: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 valvulaires</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Chirurgie antérieure (3-6 mois) de réparation valvulaire</a:t>
            </a:r>
          </a:p>
        </p:txBody>
      </p:sp>
      <p:sp>
        <p:nvSpPr>
          <p:cNvPr id="33" name="TextBox 32">
            <a:extLst>
              <a:ext uri="{FF2B5EF4-FFF2-40B4-BE49-F238E27FC236}">
                <a16:creationId xmlns:a16="http://schemas.microsoft.com/office/drawing/2014/main" id="{07387379-9711-4886-BC77-A8D10E6BC171}"/>
              </a:ext>
            </a:extLst>
          </p:cNvPr>
          <p:cNvSpPr txBox="1"/>
          <p:nvPr/>
        </p:nvSpPr>
        <p:spPr>
          <a:xfrm>
            <a:off x="289673" y="5936569"/>
            <a:ext cx="8036220" cy="461665"/>
          </a:xfrm>
          <a:prstGeom prst="rect">
            <a:avLst/>
          </a:prstGeom>
          <a:noFill/>
        </p:spPr>
        <p:txBody>
          <a:bodyPr wrap="square" rtlCol="0">
            <a:spAutoFit/>
          </a:bodyPr>
          <a:lstStyle/>
          <a:p>
            <a:r>
              <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rPr>
              <a:t>* </a:t>
            </a:r>
            <a:r>
              <a:rPr lang="fr-BE" sz="1200" dirty="0">
                <a:solidFill>
                  <a:prstClr val="black"/>
                </a:solidFill>
                <a:latin typeface="Arial Narrow" pitchFamily="34" charset="0"/>
                <a:ea typeface="Lato" panose="020F0502020204030203" pitchFamily="34" charset="0"/>
                <a:cs typeface="Lato" panose="020F0502020204030203" pitchFamily="34" charset="0"/>
              </a:rPr>
              <a:t>Il n’a pas été établi clairement que les patients ne présentant qu’une SM légère ou ayant subi une commissurotomie mitrale doivent être considérés comme étant atteints d’une FA « valvulaire »</a:t>
            </a:r>
            <a:endPar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pic>
        <p:nvPicPr>
          <p:cNvPr id="37" name="4E92DA43-5712-40E9-AFDC-2C1062C78C6F" descr="7646DFF2-B812-4635-AA57-5171E34E5A45@chrc">
            <a:extLst>
              <a:ext uri="{FF2B5EF4-FFF2-40B4-BE49-F238E27FC236}">
                <a16:creationId xmlns:a16="http://schemas.microsoft.com/office/drawing/2014/main" id="{5EDBA7B3-AF5C-4045-BF9D-9B461F0CE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50887"/>
            <a:ext cx="1716487" cy="97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631216"/>
          </a:xfrm>
          <a:prstGeom prst="rect">
            <a:avLst/>
          </a:prstGeom>
          <a:noFill/>
        </p:spPr>
        <p:txBody>
          <a:bodyPr wrap="square">
            <a:spAutoFit/>
          </a:bodyPr>
          <a:lstStyle/>
          <a:p>
            <a:pPr>
              <a:defRPr/>
            </a:pPr>
            <a:r>
              <a:rPr lang="fr-CH" altLang="zh-CN" sz="3200" b="1" kern="0" dirty="0">
                <a:solidFill>
                  <a:srgbClr val="1B1A5A"/>
                </a:solidFill>
                <a:latin typeface="Arial Narrow" pitchFamily="34" charset="0"/>
                <a:ea typeface="Lato" panose="020F0502020204030203" pitchFamily="34" charset="0"/>
                <a:cs typeface="Lato" panose="020F0502020204030203" pitchFamily="34" charset="0"/>
              </a:rPr>
              <a:t>ERC utilisant des AOD vs la warfarine</a:t>
            </a:r>
            <a:b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br>
            <a:r>
              <a:rPr lang="fr-CH" altLang="zh-CN" sz="3200" b="1" dirty="0">
                <a:solidFill>
                  <a:srgbClr val="0070C0"/>
                </a:solidFill>
                <a:latin typeface="Arial Narrow" panose="020B0606020202030204" pitchFamily="34" charset="0"/>
                <a:cs typeface="Aharoni" panose="02010803020104030203" pitchFamily="2" charset="-79"/>
              </a:rPr>
              <a:t>Caractéristiques initiales</a:t>
            </a:r>
            <a:br>
              <a:rPr lang="en-CA" sz="4000" b="1" dirty="0">
                <a:solidFill>
                  <a:srgbClr val="1B1A5A"/>
                </a:solidFill>
                <a:latin typeface="Arial Narrow" panose="020B0606020202030204" pitchFamily="34" charset="0"/>
                <a:cs typeface="Aharoni" panose="02010803020104030203" pitchFamily="2" charset="-79"/>
              </a:rPr>
            </a:br>
            <a:endParaRPr lang="en-CA" sz="3600" b="1" dirty="0">
              <a:solidFill>
                <a:srgbClr val="0070C0"/>
              </a:solidFill>
              <a:latin typeface="Arial Narrow" panose="020B0606020202030204" pitchFamily="34" charset="0"/>
              <a:cs typeface="Aharoni" panose="02010803020104030203" pitchFamily="2" charset="-79"/>
            </a:endParaRP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2499843980"/>
              </p:ext>
            </p:extLst>
          </p:nvPr>
        </p:nvGraphicFramePr>
        <p:xfrm>
          <a:off x="284791" y="1580312"/>
          <a:ext cx="8561521" cy="2889344"/>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RE-</a:t>
                      </a:r>
                      <a:r>
                        <a:rPr lang="en-US" sz="1800" dirty="0" err="1">
                          <a:solidFill>
                            <a:schemeClr val="bg1"/>
                          </a:solidFill>
                          <a:latin typeface="Arial Narrow" panose="020B0606020202030204" pitchFamily="34" charset="0"/>
                        </a:rPr>
                        <a:t>LY</a:t>
                      </a:r>
                      <a:r>
                        <a:rPr lang="en-US" sz="1800" baseline="30000" dirty="0" err="1">
                          <a:solidFill>
                            <a:schemeClr val="bg1"/>
                          </a:solidFill>
                          <a:latin typeface="Arial Narrow" panose="020B0606020202030204" pitchFamily="34" charset="0"/>
                        </a:rPr>
                        <a:t>a</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Dabigatran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ROCKET-</a:t>
                      </a:r>
                      <a:r>
                        <a:rPr lang="en-US" sz="180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b</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err="1">
                          <a:solidFill>
                            <a:schemeClr val="bg1"/>
                          </a:solidFill>
                          <a:latin typeface="Arial Narrow" panose="020B0606020202030204" pitchFamily="34" charset="0"/>
                        </a:rPr>
                        <a:t>ARISTOTLE</a:t>
                      </a:r>
                      <a:r>
                        <a:rPr lang="en-US" sz="1800" baseline="30000" dirty="0" err="1">
                          <a:solidFill>
                            <a:schemeClr val="bg1"/>
                          </a:solidFill>
                          <a:latin typeface="Arial Narrow" panose="020B0606020202030204" pitchFamily="34" charset="0"/>
                        </a:rPr>
                        <a:t>c</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Apixaban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ENGAGE</a:t>
                      </a:r>
                      <a:r>
                        <a:rPr lang="en-US" sz="1800" baseline="0" dirty="0">
                          <a:solidFill>
                            <a:schemeClr val="bg1"/>
                          </a:solidFill>
                          <a:latin typeface="Arial Narrow" panose="020B0606020202030204" pitchFamily="34" charset="0"/>
                        </a:rPr>
                        <a:t> </a:t>
                      </a:r>
                      <a:r>
                        <a:rPr lang="en-US" sz="1800" baseline="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d</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Edoxaban</a:t>
                      </a:r>
                      <a:r>
                        <a:rPr lang="en-US" sz="18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p>
                      <a:r>
                        <a:rPr lang="fr-CH" sz="1800" noProof="0" dirty="0">
                          <a:latin typeface="Arial Narrow" pitchFamily="34" charset="0"/>
                        </a:rPr>
                        <a:t>Randomisation,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14</a:t>
                      </a:r>
                      <a:r>
                        <a:rPr lang="en-US" sz="1800" baseline="0" dirty="0">
                          <a:latin typeface="Arial Narrow" pitchFamily="34" charset="0"/>
                        </a:rPr>
                        <a:t> </a:t>
                      </a:r>
                      <a:r>
                        <a:rPr lang="en-US" sz="1800" dirty="0">
                          <a:latin typeface="Arial Narrow" pitchFamily="34" charset="0"/>
                        </a:rPr>
                        <a:t>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21</a:t>
                      </a:r>
                      <a:r>
                        <a:rPr lang="en-US" sz="1800" baseline="0" dirty="0">
                          <a:latin typeface="Arial Narrow" pitchFamily="34" charset="0"/>
                        </a:rPr>
                        <a:t> </a:t>
                      </a:r>
                      <a:r>
                        <a:rPr lang="en-US" sz="1800" dirty="0">
                          <a:latin typeface="Arial Narrow" pitchFamily="34" charset="0"/>
                        </a:rPr>
                        <a:t>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p>
                      <a:r>
                        <a:rPr lang="fr-CH" sz="1800" noProof="0" dirty="0">
                          <a:latin typeface="Arial Narrow" pitchFamily="34" charset="0"/>
                        </a:rPr>
                        <a:t>Âge , année</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p>
                      <a:r>
                        <a:rPr lang="fr-CH" sz="1800" noProof="0" dirty="0">
                          <a:latin typeface="Arial Narrow" pitchFamily="34" charset="0"/>
                        </a:rPr>
                        <a:t>Sexe féminin,</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p>
                      <a:r>
                        <a:rPr lang="fr-CH" sz="1800" noProof="0" dirty="0">
                          <a:latin typeface="Arial Narrow" pitchFamily="34" charset="0"/>
                        </a:rPr>
                        <a:t>FA paroxystique,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p>
                      <a:r>
                        <a:rPr lang="fr-CH" sz="1800" noProof="0" dirty="0">
                          <a:latin typeface="Arial Narrow" pitchFamily="34" charset="0"/>
                        </a:rPr>
                        <a:t>Naïfs</a:t>
                      </a:r>
                      <a:r>
                        <a:rPr lang="fr-CH" sz="1800" baseline="0" noProof="0" dirty="0">
                          <a:latin typeface="Arial Narrow" pitchFamily="34" charset="0"/>
                        </a:rPr>
                        <a:t> d’A</a:t>
                      </a:r>
                      <a:r>
                        <a:rPr lang="fr-CH" sz="1800" noProof="0" dirty="0">
                          <a:latin typeface="Arial Narrow" pitchFamily="34" charset="0"/>
                        </a:rPr>
                        <a:t>VK,</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p>
                      <a:r>
                        <a:rPr lang="fr-CH" sz="1800" noProof="0" dirty="0">
                          <a:latin typeface="Arial Narrow" pitchFamily="34" charset="0"/>
                        </a:rPr>
                        <a:t>Utilisation</a:t>
                      </a:r>
                      <a:r>
                        <a:rPr lang="fr-CH" sz="1800" baseline="0" noProof="0" dirty="0">
                          <a:latin typeface="Arial Narrow" pitchFamily="34" charset="0"/>
                        </a:rPr>
                        <a:t> d’AAS</a:t>
                      </a:r>
                      <a:r>
                        <a:rPr lang="fr-CH" sz="1800" noProof="0" dirty="0">
                          <a:latin typeface="Arial Narrow" pitchFamily="34" charset="0"/>
                        </a:rPr>
                        <a:t>,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3382465106"/>
              </p:ext>
            </p:extLst>
          </p:nvPr>
        </p:nvGraphicFramePr>
        <p:xfrm>
          <a:off x="2164604" y="469865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080707140"/>
              </p:ext>
            </p:extLst>
          </p:nvPr>
        </p:nvGraphicFramePr>
        <p:xfrm>
          <a:off x="3869347" y="470219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073969247"/>
              </p:ext>
            </p:extLst>
          </p:nvPr>
        </p:nvGraphicFramePr>
        <p:xfrm>
          <a:off x="5499671" y="4705731"/>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4014937951"/>
              </p:ext>
            </p:extLst>
          </p:nvPr>
        </p:nvGraphicFramePr>
        <p:xfrm>
          <a:off x="7161894" y="4709269"/>
          <a:ext cx="1679757" cy="1567073"/>
        </p:xfrm>
        <a:graphic>
          <a:graphicData uri="http://schemas.openxmlformats.org/drawingml/2006/chart">
            <c:chart xmlns:c="http://schemas.openxmlformats.org/drawingml/2006/chart" xmlns:r="http://schemas.openxmlformats.org/officeDocument/2006/relationships" r:id="rId8"/>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713525"/>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175190"/>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497718"/>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841509"/>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11139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434279"/>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757166"/>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20" name="4E92DA43-5712-40E9-AFDC-2C1062C78C6F" descr="7646DFF2-B812-4635-AA57-5171E34E5A45@chrc">
            <a:extLst>
              <a:ext uri="{FF2B5EF4-FFF2-40B4-BE49-F238E27FC236}">
                <a16:creationId xmlns:a16="http://schemas.microsoft.com/office/drawing/2014/main" id="{0ED671D1-EFFE-4EA6-BEF5-EF12E64098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1C16ED4-791E-4008-A052-FFD480E2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4913" y="15116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15663"/>
          </a:xfrm>
          <a:prstGeom prst="rect">
            <a:avLst/>
          </a:prstGeom>
          <a:noFill/>
        </p:spPr>
        <p:txBody>
          <a:bodyPr wrap="square">
            <a:spAutoFit/>
          </a:bodyPr>
          <a:lstStyle/>
          <a:p>
            <a:pPr>
              <a:defRPr/>
            </a:pPr>
            <a:r>
              <a:rPr lang="fr-CA" sz="2800" b="1" dirty="0">
                <a:solidFill>
                  <a:srgbClr val="1B1A5A"/>
                </a:solidFill>
                <a:latin typeface="Arial Narrow" pitchFamily="34" charset="0"/>
              </a:rPr>
              <a:t>Prévention des AVC en présence de FA : </a:t>
            </a:r>
            <a:br>
              <a:rPr lang="fr-CA" sz="2800" b="1" dirty="0">
                <a:latin typeface="Arial Narrow" pitchFamily="34" charset="0"/>
              </a:rPr>
            </a:br>
            <a:r>
              <a:rPr lang="fr-CA" sz="2800" b="1" dirty="0">
                <a:solidFill>
                  <a:srgbClr val="0070C0"/>
                </a:solidFill>
                <a:latin typeface="Arial Narrow" pitchFamily="34" charset="0"/>
                <a:cs typeface="Aharoni" panose="02010803020104030203" pitchFamily="2" charset="-79"/>
              </a:rPr>
              <a:t>Pharmacologie</a:t>
            </a:r>
            <a:r>
              <a:rPr lang="fr-CA" sz="3200" b="1" dirty="0">
                <a:solidFill>
                  <a:schemeClr val="tx2">
                    <a:lumMod val="60000"/>
                    <a:lumOff val="40000"/>
                  </a:schemeClr>
                </a:solidFill>
                <a:latin typeface="Arial Narrow" pitchFamily="34" charset="0"/>
              </a:rPr>
              <a:t> </a:t>
            </a:r>
            <a:r>
              <a:rPr lang="fr-CA" sz="2800" b="1" dirty="0">
                <a:solidFill>
                  <a:srgbClr val="0070C0"/>
                </a:solidFill>
                <a:latin typeface="Arial Narrow" pitchFamily="34" charset="0"/>
                <a:cs typeface="Aharoni" panose="02010803020104030203" pitchFamily="2" charset="-79"/>
              </a:rPr>
              <a:t>et dosage cliniques des AOD </a:t>
            </a:r>
            <a:endParaRPr lang="en-CA" sz="2400" b="1" dirty="0">
              <a:solidFill>
                <a:srgbClr val="0070C0"/>
              </a:solidFill>
              <a:latin typeface="Arial Narrow" pitchFamily="34" charset="0"/>
              <a:cs typeface="Aharoni" panose="02010803020104030203" pitchFamily="2" charset="-79"/>
            </a:endParaRP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870239" y="6625321"/>
            <a:ext cx="5111836" cy="410088"/>
          </a:xfrm>
          <a:prstGeom prst="rect">
            <a:avLst/>
          </a:prstGeom>
        </p:spPr>
        <p:txBody>
          <a:bodyPr vert="horz" lIns="91440" tIns="45720" rIns="91440" bIns="45720" rtlCol="0" anchor="ctr"/>
          <a:lstStyle>
            <a:lvl1pPr>
              <a:defRPr sz="900"/>
            </a:lvl1pPr>
          </a:lstStyle>
          <a:p>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a:t>
            </a:r>
            <a:r>
              <a:rPr lang="fr-FR" sz="1000" b="1" dirty="0">
                <a:solidFill>
                  <a:schemeClr val="bg1"/>
                </a:solidFill>
                <a:latin typeface="Arial Narrow" pitchFamily="34" charset="0"/>
              </a:rPr>
              <a:t>La clairance rénale du rivaroxaban est de 66 % et celle de son métabolite actif est</a:t>
            </a:r>
            <a:r>
              <a:rPr lang="en-CA" sz="1000" b="1" dirty="0">
                <a:solidFill>
                  <a:schemeClr val="bg1"/>
                </a:solidFill>
                <a:latin typeface="Arial Narrow" pitchFamily="34" charset="0"/>
              </a:rPr>
              <a:t> </a:t>
            </a:r>
            <a:r>
              <a:rPr lang="fr-FR" sz="1000" b="1" dirty="0">
                <a:solidFill>
                  <a:schemeClr val="bg1"/>
                </a:solidFill>
                <a:latin typeface="Arial Narrow" pitchFamily="34" charset="0"/>
              </a:rPr>
              <a:t>de 36 %</a:t>
            </a:r>
            <a:endParaRPr lang="en-CA" sz="1000" b="1" dirty="0">
              <a:solidFill>
                <a:schemeClr val="bg1"/>
              </a:solidFill>
              <a:latin typeface="Arial Narrow" pitchFamily="34" charset="0"/>
            </a:endParaRPr>
          </a:p>
          <a:p>
            <a:pPr lvl="0"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a:p>
            <a:pPr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9568CAB-2A6C-43EE-A80A-3CB64D90E642}"/>
              </a:ext>
            </a:extLst>
          </p:cNvPr>
          <p:cNvPicPr>
            <a:picLocks noChangeAspect="1"/>
          </p:cNvPicPr>
          <p:nvPr/>
        </p:nvPicPr>
        <p:blipFill>
          <a:blip r:embed="rId5"/>
          <a:stretch>
            <a:fillRect/>
          </a:stretch>
        </p:blipFill>
        <p:spPr>
          <a:xfrm>
            <a:off x="16636" y="1541902"/>
            <a:ext cx="9144000" cy="4392186"/>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36AA4E9B-FD7E-40A1-8EE4-B84E85191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4616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0893BE9-2748-4704-9C58-E096C68315F9}"/>
              </a:ext>
            </a:extLst>
          </p:cNvPr>
          <p:cNvPicPr>
            <a:picLocks noChangeAspect="1"/>
          </p:cNvPicPr>
          <p:nvPr/>
        </p:nvPicPr>
        <p:blipFill>
          <a:blip r:embed="rId6"/>
          <a:stretch>
            <a:fillRect/>
          </a:stretch>
        </p:blipFill>
        <p:spPr>
          <a:xfrm>
            <a:off x="1122378" y="1225476"/>
            <a:ext cx="6899244" cy="4857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355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Antidotes des AOD</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2650990949"/>
              </p:ext>
            </p:extLst>
          </p:nvPr>
        </p:nvGraphicFramePr>
        <p:xfrm>
          <a:off x="274320" y="1631326"/>
          <a:ext cx="8595360"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fr-CH" sz="2800" b="1" noProof="0" dirty="0" err="1">
                          <a:solidFill>
                            <a:srgbClr val="000000"/>
                          </a:solidFill>
                          <a:latin typeface="Arial Narrow" panose="020B0606020202030204" pitchFamily="34" charset="0"/>
                          <a:cs typeface="Lato"/>
                        </a:rPr>
                        <a:t>Andexanet</a:t>
                      </a:r>
                      <a:r>
                        <a:rPr lang="fr-CH" sz="2800" b="1" baseline="30000" noProof="0" dirty="0" err="1">
                          <a:solidFill>
                            <a:srgbClr val="000000"/>
                          </a:solidFill>
                          <a:latin typeface="Arial Narrow" panose="020B0606020202030204" pitchFamily="34" charset="0"/>
                          <a:cs typeface="Lato"/>
                        </a:rPr>
                        <a:t>a</a:t>
                      </a:r>
                      <a:endParaRPr lang="fr-CH" sz="2800" b="1" baseline="30000" noProof="0" dirty="0">
                        <a:solidFill>
                          <a:srgbClr val="000000"/>
                        </a:solidFill>
                        <a:latin typeface="Arial Narrow" panose="020B0606020202030204" pitchFamily="34" charset="0"/>
                        <a:cs typeface="Lato"/>
                      </a:endParaRPr>
                    </a:p>
                    <a:p>
                      <a:pPr algn="l">
                        <a:lnSpc>
                          <a:spcPct val="140000"/>
                        </a:lnSpc>
                      </a:pPr>
                      <a:r>
                        <a:rPr lang="fr-CH" sz="2400" b="0" baseline="30000" noProof="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a:t>
                      </a:r>
                    </a:p>
                    <a:p>
                      <a:pPr marL="285750" indent="-285750">
                        <a:buClrTx/>
                        <a:buFont typeface="Wingdings" pitchFamily="2" charset="2"/>
                        <a:buChar char="§"/>
                      </a:pPr>
                      <a:r>
                        <a:rPr lang="fr-CH" sz="2000" b="0" baseline="0" noProof="0" dirty="0">
                          <a:solidFill>
                            <a:srgbClr val="000000"/>
                          </a:solidFill>
                          <a:latin typeface="Arial Narrow" panose="020B0606020202030204" pitchFamily="34" charset="0"/>
                          <a:cs typeface="Lato"/>
                        </a:rPr>
                        <a:t>Protéine recombinante se liant au site de l’inhibiteur du facteur </a:t>
                      </a:r>
                      <a:r>
                        <a:rPr lang="fr-CH" sz="2000" b="0" baseline="0" noProof="0" dirty="0" err="1">
                          <a:solidFill>
                            <a:srgbClr val="000000"/>
                          </a:solidFill>
                          <a:latin typeface="Arial Narrow" panose="020B0606020202030204" pitchFamily="34" charset="0"/>
                          <a:cs typeface="Lato"/>
                        </a:rPr>
                        <a:t>Xa</a:t>
                      </a:r>
                      <a:endParaRPr lang="fr-CH" sz="2000" b="0" noProof="0" dirty="0">
                        <a:solidFill>
                          <a:srgbClr val="000000"/>
                        </a:solidFill>
                        <a:latin typeface="Arial Narrow" panose="020B0606020202030204" pitchFamily="34" charset="0"/>
                        <a:cs typeface="Lato"/>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fr-CH" sz="2800" b="1" noProof="0" dirty="0" err="1">
                          <a:latin typeface="Arial Narrow" panose="020B0606020202030204" pitchFamily="34" charset="0"/>
                          <a:cs typeface="Lato"/>
                        </a:rPr>
                        <a:t>Aripazine</a:t>
                      </a:r>
                      <a:r>
                        <a:rPr lang="fr-CH" sz="2800" b="1" baseline="30000" noProof="0" dirty="0" err="1">
                          <a:latin typeface="Arial Narrow" panose="020B0606020202030204" pitchFamily="34" charset="0"/>
                          <a:cs typeface="Lato"/>
                        </a:rPr>
                        <a:t>b</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les inhibiteurs directs de la thrombine, les héparines de bas poids moléculaire et le </a:t>
                      </a:r>
                      <a:r>
                        <a:rPr lang="fr-CH" sz="2000" b="0" baseline="0" noProof="0" dirty="0" err="1">
                          <a:solidFill>
                            <a:srgbClr val="000000"/>
                          </a:solidFill>
                          <a:latin typeface="Arial Narrow" panose="020B0606020202030204" pitchFamily="34" charset="0"/>
                          <a:cs typeface="Lato"/>
                        </a:rPr>
                        <a:t>fondaparinux</a:t>
                      </a:r>
                      <a:endParaRPr lang="fr-CH" sz="2000" b="0" baseline="0" noProof="0" dirty="0">
                        <a:solidFill>
                          <a:srgbClr val="000000"/>
                        </a:solidFill>
                        <a:latin typeface="Arial Narrow" panose="020B0606020202030204" pitchFamily="34" charset="0"/>
                        <a:cs typeface="Lato"/>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baseline="0" noProof="0" dirty="0">
                          <a:solidFill>
                            <a:srgbClr val="000000"/>
                          </a:solidFill>
                          <a:latin typeface="Arial Narrow" panose="020B0606020202030204" pitchFamily="34" charset="0"/>
                          <a:cs typeface="Lato"/>
                        </a:rPr>
                        <a:t>Petite molécule synthétique; effet d’inversion par la liaison directe à l’anticoagulant </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fr-CH" sz="2800" b="1" noProof="0" dirty="0" err="1">
                          <a:latin typeface="Arial Narrow" panose="020B0606020202030204" pitchFamily="34" charset="0"/>
                          <a:cs typeface="Lato"/>
                        </a:rPr>
                        <a:t>Idarucizumab</a:t>
                      </a:r>
                      <a:r>
                        <a:rPr lang="fr-CH" sz="2800" b="1" baseline="30000" noProof="0" dirty="0" err="1">
                          <a:latin typeface="Arial Narrow" panose="020B0606020202030204" pitchFamily="34" charset="0"/>
                          <a:cs typeface="Lato"/>
                        </a:rPr>
                        <a:t>c</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(BI 655075)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noProof="0" dirty="0">
                          <a:latin typeface="Arial Narrow" panose="020B0606020202030204" pitchFamily="34" charset="0"/>
                          <a:cs typeface="Lato"/>
                        </a:rPr>
                        <a:t>Antidote pour les inhibiteurs directs de la thrombine</a:t>
                      </a:r>
                      <a:endParaRPr lang="fr-CH" sz="2000" baseline="0" noProof="0" dirty="0">
                        <a:latin typeface="Arial Narrow" panose="020B0606020202030204" pitchFamily="34" charset="0"/>
                        <a:cs typeface="Lato"/>
                      </a:endParaRPr>
                    </a:p>
                    <a:p>
                      <a:pPr marL="285750" indent="-285750">
                        <a:buClrTx/>
                        <a:buFont typeface="Wingdings" pitchFamily="2" charset="2"/>
                        <a:buChar char="§"/>
                      </a:pPr>
                      <a:r>
                        <a:rPr lang="fr-CH" sz="2000" baseline="0" noProof="0" dirty="0">
                          <a:latin typeface="Arial Narrow" panose="020B0606020202030204" pitchFamily="34" charset="0"/>
                          <a:cs typeface="Lato"/>
                        </a:rPr>
                        <a:t>Fragment d’anticorps entièrement humanisé</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4E92DA43-5712-40E9-AFDC-2C1062C78C6F" descr="7646DFF2-B812-4635-AA57-5171E34E5A45@chrc">
            <a:extLst>
              <a:ext uri="{FF2B5EF4-FFF2-40B4-BE49-F238E27FC236}">
                <a16:creationId xmlns:a16="http://schemas.microsoft.com/office/drawing/2014/main" id="{33D51E8B-6F07-468C-BA55-00F05996D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algn="ctr">
              <a:defRPr/>
            </a:pPr>
            <a:r>
              <a:rPr lang="fr-BE" sz="3600" b="1" dirty="0">
                <a:solidFill>
                  <a:prstClr val="white"/>
                </a:solidFill>
                <a:latin typeface="Arial Narrow" panose="020B0606020202030204" pitchFamily="34" charset="0"/>
              </a:rPr>
              <a:t>Quels sont les schémas d’utilisation de doses réduites au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15064"/>
            <a:ext cx="694226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Utilisation appropriée des agents </a:t>
            </a:r>
            <a:r>
              <a:rPr kumimoji="0" lang="fr-FR" sz="2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antithrombotiques</a:t>
            </a: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chez les patients canadiens atteints de FANV</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655421"/>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7 019 patients atteints de FANV proviennent de 735 cabinets de médecins généralistes</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90% des patients ayant un score CHADS</a:t>
            </a:r>
            <a:r>
              <a:rPr kumimoji="0" lang="fr-BE" sz="23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reçoivent un anticoagulant oral</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fr-BE"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rPr>
              <a:t>MAIS ….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50 % des patients sous ACO reçoivent de la warfarine </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30,9% des patients sous warfarine , le temps dans la zone thérapeutique est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Parmi les patients sous AOD, 11,7 % recevaient une dose inappropriée</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7,4 %, le médicament était sous-dosé</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4,3 %, le médicament était </a:t>
            </a:r>
            <a:r>
              <a:rPr kumimoji="0" lang="fr-BE" sz="20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surdosé</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3,2 % des patients sous AOD, le médicament était contre-indiqué en raison d’une dysfonction rénale</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164203"/>
            <a:ext cx="860023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FANV : FA non </a:t>
            </a:r>
            <a:r>
              <a:rPr kumimoji="0" lang="en-CA" altLang="en-US" sz="9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valvulaire</a:t>
            </a:r>
            <a:endPar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pic>
        <p:nvPicPr>
          <p:cNvPr id="16" name="4E92DA43-5712-40E9-AFDC-2C1062C78C6F" descr="7646DFF2-B812-4635-AA57-5171E34E5A45@chrc">
            <a:extLst>
              <a:ext uri="{FF2B5EF4-FFF2-40B4-BE49-F238E27FC236}">
                <a16:creationId xmlns:a16="http://schemas.microsoft.com/office/drawing/2014/main" id="{A4815CA6-F4E5-4A12-BAC9-94B9CC436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9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8" y="5789746"/>
            <a:ext cx="8922321" cy="646331"/>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 accord avec les recommandations posologiques figurant dans la monographie des produits de Santé Canada</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2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Informations posologiques disponibles</a:t>
            </a:r>
          </a:p>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46020" y="65441"/>
            <a:ext cx="648450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Doses des AOD et concordance *</a:t>
            </a:r>
          </a:p>
        </p:txBody>
      </p:sp>
      <p:pic>
        <p:nvPicPr>
          <p:cNvPr id="15" name="Picture 14" descr="A drawing of a face&#10;&#10;Description generated with high confidence">
            <a:extLst>
              <a:ext uri="{FF2B5EF4-FFF2-40B4-BE49-F238E27FC236}">
                <a16:creationId xmlns:a16="http://schemas.microsoft.com/office/drawing/2014/main" id="{4731783E-D55D-42AF-99A9-69406358FA42}"/>
              </a:ext>
            </a:extLst>
          </p:cNvPr>
          <p:cNvPicPr>
            <a:picLocks noChangeAspect="1"/>
          </p:cNvPicPr>
          <p:nvPr/>
        </p:nvPicPr>
        <p:blipFill>
          <a:blip r:embed="rId8"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49760" y="692804"/>
            <a:ext cx="1556955" cy="411401"/>
          </a:xfrm>
          <a:prstGeom prst="rect">
            <a:avLst/>
          </a:prstGeom>
        </p:spPr>
      </p:pic>
      <p:pic>
        <p:nvPicPr>
          <p:cNvPr id="18" name="4E92DA43-5712-40E9-AFDC-2C1062C78C6F" descr="7646DFF2-B812-4635-AA57-5171E34E5A45@chrc">
            <a:extLst>
              <a:ext uri="{FF2B5EF4-FFF2-40B4-BE49-F238E27FC236}">
                <a16:creationId xmlns:a16="http://schemas.microsoft.com/office/drawing/2014/main" id="{EFC40787-BC90-4C73-A526-B2CE4FDFDD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584775"/>
          </a:xfrm>
          <a:prstGeom prst="rect">
            <a:avLst/>
          </a:prstGeom>
        </p:spPr>
        <p:txBody>
          <a:bodyPr wrap="square">
            <a:spAutoFit/>
          </a:bodyPr>
          <a:lstStyle/>
          <a:p>
            <a:pPr lvl="0" algn="ctr">
              <a:defRPr/>
            </a:pPr>
            <a:r>
              <a:rPr lang="fr-MC" sz="3200" b="1" dirty="0">
                <a:solidFill>
                  <a:prstClr val="white">
                    <a:lumMod val="95000"/>
                  </a:prstClr>
                </a:solidFill>
                <a:latin typeface="Arial Narrow" panose="020B0606020202030204" pitchFamily="34" charset="0"/>
                <a:cs typeface="Candara"/>
              </a:rPr>
              <a:t>À quoi servent les données du monde réel? </a:t>
            </a: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923120"/>
            <a:ext cx="7166466" cy="1077218"/>
          </a:xfrm>
          <a:prstGeom prst="rect">
            <a:avLst/>
          </a:prstGeom>
        </p:spPr>
        <p:txBody>
          <a:bodyPr wrap="square">
            <a:spAutoFit/>
          </a:bodyPr>
          <a:lstStyle/>
          <a:p>
            <a:pPr lvl="0" algn="ctr">
              <a:defRPr/>
            </a:pPr>
            <a:r>
              <a:rPr lang="fr-CH" sz="3200" b="1" dirty="0">
                <a:solidFill>
                  <a:prstClr val="white">
                    <a:lumMod val="95000"/>
                  </a:prstClr>
                </a:solidFill>
                <a:latin typeface="Arial Narrow" panose="020B0606020202030204" pitchFamily="34" charset="0"/>
                <a:cs typeface="Candara"/>
              </a:rPr>
              <a:t>Quels sont les résultats dans le monde réel chez les patients recevant des AOD?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389490" y="5459686"/>
            <a:ext cx="1463040" cy="0"/>
          </a:xfrm>
          <a:prstGeom prst="line">
            <a:avLst/>
          </a:prstGeom>
          <a:noFill/>
          <a:ln w="28575" cap="flat" cmpd="sng" algn="ctr">
            <a:solidFill>
              <a:srgbClr val="44546A"/>
            </a:solidFill>
            <a:prstDash val="solid"/>
            <a:miter lim="800000"/>
          </a:ln>
          <a:effectLst/>
        </p:spPr>
      </p:cxn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826" y="11943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fr-CA" sz="3600" b="1" dirty="0">
                <a:solidFill>
                  <a:srgbClr val="183059"/>
                </a:solidFill>
                <a:latin typeface="Arial Narrow" panose="020B0606020202030204" pitchFamily="34" charset="0"/>
                <a:cs typeface="Aharoni" panose="02010803020104030203" pitchFamily="2" charset="-79"/>
              </a:rPr>
              <a:t>Hiérarchie des données médicales</a:t>
            </a:r>
            <a:endParaRPr kumimoji="0" lang="fr-CA" sz="3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901167" y="1784610"/>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554891" y="3222229"/>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7156317" y="3968946"/>
            <a:ext cx="1797287"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Études </a:t>
            </a:r>
          </a:p>
          <a:p>
            <a:pPr algn="ctr" defTabSz="914400"/>
            <a:r>
              <a:rPr lang="en-US" b="1" dirty="0" err="1">
                <a:solidFill>
                  <a:schemeClr val="tx1">
                    <a:lumMod val="65000"/>
                    <a:lumOff val="35000"/>
                  </a:schemeClr>
                </a:solidFill>
                <a:latin typeface="Arial Narrow" panose="020B0606020202030204" pitchFamily="34" charset="0"/>
              </a:rPr>
              <a:t>observationnelles</a:t>
            </a:r>
            <a:endParaRPr lang="en-US" b="1" dirty="0">
              <a:solidFill>
                <a:schemeClr val="tx1">
                  <a:lumMod val="65000"/>
                  <a:lumOff val="35000"/>
                </a:schemeClr>
              </a:solidFill>
              <a:latin typeface="Arial Narrow" panose="020B0606020202030204" pitchFamily="34" charset="0"/>
            </a:endParaRP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982398"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982398"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338661" y="1405743"/>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Plus </a:t>
            </a:r>
            <a:r>
              <a:rPr lang="en-US" b="1" dirty="0" err="1">
                <a:solidFill>
                  <a:srgbClr val="16823E">
                    <a:lumMod val="60000"/>
                    <a:lumOff val="40000"/>
                  </a:srgbClr>
                </a:solidFill>
                <a:latin typeface="Arial Narrow" panose="020B0606020202030204" pitchFamily="34" charset="0"/>
              </a:rPr>
              <a:t>probantes</a:t>
            </a:r>
            <a:endParaRPr lang="en-US" b="1" dirty="0">
              <a:solidFill>
                <a:srgbClr val="16823E">
                  <a:lumMod val="60000"/>
                  <a:lumOff val="40000"/>
                </a:srgbClr>
              </a:solidFill>
              <a:latin typeface="Arial Narrow" panose="020B0606020202030204" pitchFamily="34" charset="0"/>
            </a:endParaRPr>
          </a:p>
        </p:txBody>
      </p:sp>
      <p:sp>
        <p:nvSpPr>
          <p:cNvPr id="248" name="TextBox 247">
            <a:extLst>
              <a:ext uri="{FF2B5EF4-FFF2-40B4-BE49-F238E27FC236}">
                <a16:creationId xmlns:a16="http://schemas.microsoft.com/office/drawing/2014/main" id="{6827453D-4E55-4EC4-9FE4-6CA119F60038}"/>
              </a:ext>
            </a:extLst>
          </p:cNvPr>
          <p:cNvSpPr txBox="1"/>
          <p:nvPr/>
        </p:nvSpPr>
        <p:spPr>
          <a:xfrm>
            <a:off x="338661" y="5828291"/>
            <a:ext cx="967558" cy="369332"/>
          </a:xfrm>
          <a:prstGeom prst="rect">
            <a:avLst/>
          </a:prstGeom>
          <a:noFill/>
        </p:spPr>
        <p:txBody>
          <a:bodyPr wrap="none" lIns="0" tIns="0" rIns="0" bIns="0" rtlCol="0">
            <a:noAutofit/>
          </a:bodyPr>
          <a:lstStyle/>
          <a:p>
            <a:pPr algn="ctr" defTabSz="914400"/>
            <a:r>
              <a:rPr lang="en-US" b="1" dirty="0" err="1">
                <a:solidFill>
                  <a:srgbClr val="D36737"/>
                </a:solidFill>
                <a:latin typeface="Arial Narrow" panose="020B0606020202030204" pitchFamily="34" charset="0"/>
              </a:rPr>
              <a:t>Moins</a:t>
            </a:r>
            <a:r>
              <a:rPr lang="en-US" b="1" dirty="0">
                <a:solidFill>
                  <a:srgbClr val="D36737"/>
                </a:solidFill>
                <a:latin typeface="Arial Narrow" panose="020B0606020202030204" pitchFamily="34" charset="0"/>
              </a:rPr>
              <a:t> </a:t>
            </a:r>
            <a:r>
              <a:rPr lang="en-US" b="1" dirty="0" err="1">
                <a:solidFill>
                  <a:srgbClr val="D36737"/>
                </a:solidFill>
                <a:latin typeface="Arial Narrow" panose="020B0606020202030204" pitchFamily="34" charset="0"/>
              </a:rPr>
              <a:t>probantes</a:t>
            </a:r>
            <a:endParaRPr lang="en-US" b="1" dirty="0">
              <a:solidFill>
                <a:srgbClr val="D36737"/>
              </a:solidFill>
              <a:latin typeface="Arial Narrow" panose="020B0606020202030204" pitchFamily="34" charset="0"/>
            </a:endParaRPr>
          </a:p>
        </p:txBody>
      </p:sp>
      <p:pic>
        <p:nvPicPr>
          <p:cNvPr id="3" name="Picture 2">
            <a:extLst>
              <a:ext uri="{FF2B5EF4-FFF2-40B4-BE49-F238E27FC236}">
                <a16:creationId xmlns:a16="http://schemas.microsoft.com/office/drawing/2014/main" id="{AA362796-4D72-47E5-997A-158C31250481}"/>
              </a:ext>
            </a:extLst>
          </p:cNvPr>
          <p:cNvPicPr>
            <a:picLocks noChangeAspect="1"/>
          </p:cNvPicPr>
          <p:nvPr/>
        </p:nvPicPr>
        <p:blipFill>
          <a:blip r:embed="rId5"/>
          <a:stretch>
            <a:fillRect/>
          </a:stretch>
        </p:blipFill>
        <p:spPr>
          <a:xfrm>
            <a:off x="1593180" y="1466624"/>
            <a:ext cx="5974752" cy="4619095"/>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4F4BFE6A-41F4-4C6B-80C2-BE3E94FA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fr-MC" sz="4000" b="1" dirty="0">
                <a:solidFill>
                  <a:srgbClr val="183059"/>
                </a:solidFill>
                <a:latin typeface="Arial Narrow" panose="020B0606020202030204" pitchFamily="34" charset="0"/>
                <a:cs typeface="Aharoni" panose="02010803020104030203" pitchFamily="2" charset="-79"/>
              </a:rPr>
              <a:t>Données non médicales</a:t>
            </a:r>
            <a:endParaRPr kumimoji="0" lang="fr-MC" sz="40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Désirs et témoignages de patients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Appui par des célébrités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Expérience avec votre dernier patient</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Intuition</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Instinct familial </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Information provenant de sources biaisées</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pic>
        <p:nvPicPr>
          <p:cNvPr id="10" name="4E92DA43-5712-40E9-AFDC-2C1062C78C6F" descr="7646DFF2-B812-4635-AA57-5171E34E5A45@chrc">
            <a:extLst>
              <a:ext uri="{FF2B5EF4-FFF2-40B4-BE49-F238E27FC236}">
                <a16:creationId xmlns:a16="http://schemas.microsoft.com/office/drawing/2014/main" id="{6B2B2AB4-888E-4029-B527-9B304559E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9544" y="77048"/>
            <a:ext cx="6576692"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À quoi servent les études fondées sur des données du monde réel?</a:t>
            </a:r>
            <a:endParaRPr kumimoji="0" lang="fr-CA"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 name="TextBox 1">
            <a:extLst>
              <a:ext uri="{FF2B5EF4-FFF2-40B4-BE49-F238E27FC236}">
                <a16:creationId xmlns:a16="http://schemas.microsoft.com/office/drawing/2014/main" id="{7CD6B7BD-DF20-422B-89D6-6511B3147976}"/>
              </a:ext>
            </a:extLst>
          </p:cNvPr>
          <p:cNvSpPr txBox="1"/>
          <p:nvPr/>
        </p:nvSpPr>
        <p:spPr>
          <a:xfrm>
            <a:off x="189544" y="1320523"/>
            <a:ext cx="8862351" cy="4841582"/>
          </a:xfrm>
          <a:prstGeom prst="rect">
            <a:avLst/>
          </a:prstGeom>
          <a:noFill/>
        </p:spPr>
        <p:txBody>
          <a:bodyPr wrap="square" rtlCol="0">
            <a:spAutoFit/>
          </a:bodyPr>
          <a:lstStyle/>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comment le traitement est utilisé</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comparaisons qui ne sont pas disponibles dans les ERC</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les résultats chez des populations spécifiques de patients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études de sous-groupes pour des traitements personnalisés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Des observations uniques engendrent des hypothèses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Utilisent des échantillons de grande taille pour identifier des événements rares</a:t>
            </a:r>
          </a:p>
          <a:p>
            <a:pPr marL="284163" lvl="0" indent="-284163" defTabSz="914400">
              <a:lnSpc>
                <a:spcPct val="130000"/>
              </a:lnSpc>
              <a:buClr>
                <a:srgbClr val="00B0F0"/>
              </a:buClr>
              <a:buFont typeface="Wingdings" panose="05000000000000000000" pitchFamily="2" charset="2"/>
              <a:buChar char="§"/>
              <a:defRPr/>
            </a:pPr>
            <a:r>
              <a:rPr lang="fr-CA" sz="2400" b="1" dirty="0">
                <a:solidFill>
                  <a:srgbClr val="FF0000"/>
                </a:solidFill>
                <a:latin typeface="Arial Narrow" panose="020B0606020202030204" pitchFamily="34" charset="0"/>
              </a:rPr>
              <a:t>Ne réfutent JAMAIS </a:t>
            </a:r>
            <a:r>
              <a:rPr lang="fr-CA" sz="2400" b="1" dirty="0">
                <a:solidFill>
                  <a:prstClr val="black">
                    <a:lumMod val="85000"/>
                    <a:lumOff val="15000"/>
                  </a:prstClr>
                </a:solidFill>
                <a:latin typeface="Arial Narrow" panose="020B0606020202030204" pitchFamily="34" charset="0"/>
              </a:rPr>
              <a:t>les conclusions significatives des ERC</a:t>
            </a:r>
            <a:endParaRPr lang="en-US" sz="2400" b="1" dirty="0">
              <a:solidFill>
                <a:prstClr val="black">
                  <a:lumMod val="85000"/>
                  <a:lumOff val="15000"/>
                </a:prstClr>
              </a:solidFill>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3D85D28E-BF7B-4EC2-A35F-F2CB236A8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4491" y="76214"/>
            <a:ext cx="6529357" cy="1077218"/>
          </a:xfrm>
          <a:prstGeom prst="rect">
            <a:avLst/>
          </a:prstGeom>
          <a:noFill/>
        </p:spPr>
        <p:txBody>
          <a:bodyPr wrap="square">
            <a:spAutoFit/>
          </a:bodyPr>
          <a:lstStyle/>
          <a:p>
            <a:pPr lvl="0">
              <a:defRPr/>
            </a:pPr>
            <a:r>
              <a:rPr lang="fr-BE" sz="3200" b="1" dirty="0">
                <a:solidFill>
                  <a:srgbClr val="183059"/>
                </a:solidFill>
                <a:latin typeface="Arial Narrow" panose="020B0606020202030204" pitchFamily="34" charset="0"/>
                <a:cs typeface="Aharoni" panose="02010803020104030203" pitchFamily="2" charset="-79"/>
              </a:rPr>
              <a:t>Qu’est-ce que « l’appariement par score de propension »?</a:t>
            </a:r>
            <a:endParaRPr kumimoji="0" lang="fr-BE"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Les médecins prescrivent des traitements différents à des patients différents (les caractéristiques des patients déterminent leur propension à recevoir un traitement X).</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L’appariement par score de propension vise à corriger cette différence en appariant les patients dans un groupe avec des patients dans l’autre groupe sur la base des caractéristiques définissant leur propension à être dans un groupe plutôt que l’autre.</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Ne corrige pas toutes les différences de propension</a:t>
            </a:r>
          </a:p>
        </p:txBody>
      </p:sp>
      <p:pic>
        <p:nvPicPr>
          <p:cNvPr id="14" name="4E92DA43-5712-40E9-AFDC-2C1062C78C6F" descr="7646DFF2-B812-4635-AA57-5171E34E5A45@chrc">
            <a:extLst>
              <a:ext uri="{FF2B5EF4-FFF2-40B4-BE49-F238E27FC236}">
                <a16:creationId xmlns:a16="http://schemas.microsoft.com/office/drawing/2014/main" id="{900A31A5-12AF-47CA-8FE2-69D0FE268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92105" y="0"/>
            <a:ext cx="6478140" cy="1200329"/>
          </a:xfrm>
          <a:prstGeom prst="rect">
            <a:avLst/>
          </a:prstGeom>
          <a:noFill/>
        </p:spPr>
        <p:txBody>
          <a:bodyPr wrap="square">
            <a:spAutoFit/>
          </a:bodyPr>
          <a:lstStyle/>
          <a:p>
            <a:pPr>
              <a:defRPr/>
            </a:pPr>
            <a:r>
              <a:rPr lang="fr-FR" sz="3600" b="1" dirty="0">
                <a:solidFill>
                  <a:srgbClr val="1B1A5A"/>
                </a:solidFill>
                <a:latin typeface="Arial Narrow" pitchFamily="34" charset="0"/>
                <a:cs typeface="Aharoni" panose="02010803020104030203" pitchFamily="2" charset="-79"/>
              </a:rPr>
              <a:t>Les données issues d’études du monde réel diffèrent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Adapté</a:t>
            </a:r>
            <a:r>
              <a:rPr lang="en-CA" sz="1000" dirty="0">
                <a:solidFill>
                  <a:prstClr val="white"/>
                </a:solidFill>
                <a:latin typeface="Arial Narrow" panose="020B0606020202030204" pitchFamily="34" charset="0"/>
              </a:rPr>
              <a:t> de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128317091"/>
              </p:ext>
            </p:extLst>
          </p:nvPr>
        </p:nvGraphicFramePr>
        <p:xfrm>
          <a:off x="439735" y="1280811"/>
          <a:ext cx="8251634" cy="5261408"/>
        </p:xfrm>
        <a:graphic>
          <a:graphicData uri="http://schemas.openxmlformats.org/drawingml/2006/table">
            <a:tbl>
              <a:tblPr>
                <a:effectLst>
                  <a:outerShdw blurRad="50800" dist="38100" dir="2700000" algn="tl" rotWithShape="0">
                    <a:prstClr val="black">
                      <a:alpha val="40000"/>
                    </a:prstClr>
                  </a:outerShdw>
                </a:effectLst>
              </a:tblPr>
              <a:tblGrid>
                <a:gridCol w="4304031">
                  <a:extLst>
                    <a:ext uri="{9D8B030D-6E8A-4147-A177-3AD203B41FA5}">
                      <a16:colId xmlns:a16="http://schemas.microsoft.com/office/drawing/2014/main" val="20000"/>
                    </a:ext>
                  </a:extLst>
                </a:gridCol>
                <a:gridCol w="3947603">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chemeClr val="bg1"/>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00B050"/>
                          </a:solidFill>
                          <a:effectLst/>
                          <a:latin typeface="Arial Narrow" panose="020B0606020202030204" pitchFamily="34" charset="0"/>
                        </a:rPr>
                        <a:t>PLUS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FFFFFF"/>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FF0000"/>
                          </a:solidFill>
                          <a:effectLst/>
                          <a:latin typeface="Arial Narrow" panose="020B0606020202030204" pitchFamily="34" charset="0"/>
                        </a:rPr>
                        <a:t>MOINS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fr-CA" altLang="zh-CN" sz="1600" b="0" baseline="0" noProof="0" dirty="0">
                          <a:solidFill>
                            <a:schemeClr val="tx1">
                              <a:lumMod val="85000"/>
                              <a:lumOff val="15000"/>
                            </a:schemeClr>
                          </a:solidFill>
                          <a:latin typeface="Arial Narrow" panose="020B0606020202030204" pitchFamily="34" charset="0"/>
                          <a:ea typeface="宋体"/>
                          <a:cs typeface="Arial"/>
                        </a:rPr>
                        <a:t>Données  prospectives; recueillies en vue d’un objectif spécifique</a:t>
                      </a:r>
                      <a:endParaRPr lang="fr-CA" altLang="zh-CN" sz="1600" b="0" noProof="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Données rétrospectives; plus faciles à recueillir</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des études appariées par score de propension</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des études non appariées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importantes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réduites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représentatives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sélectionnées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standards (les mêmes que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inhabituels (différents de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d’efficacité et d’innocuité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unilatéraux</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longue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courte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Financement indépendant de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Étude financée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indépendante de l’industrie </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Analyse effectuée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Aucune 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TENDANCES TEMPORELLES ET 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PEU FRÉQUEMMENT UTILES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pic>
        <p:nvPicPr>
          <p:cNvPr id="10" name="4E92DA43-5712-40E9-AFDC-2C1062C78C6F" descr="7646DFF2-B812-4635-AA57-5171E34E5A45@chrc">
            <a:extLst>
              <a:ext uri="{FF2B5EF4-FFF2-40B4-BE49-F238E27FC236}">
                <a16:creationId xmlns:a16="http://schemas.microsoft.com/office/drawing/2014/main" id="{E19DCF88-C6DC-4DEA-8CE7-40A3A47E4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55E555-72B9-3D4B-BA61-FB4AC29DC7BE}"/>
              </a:ext>
            </a:extLst>
          </p:cNvPr>
          <p:cNvSpPr/>
          <p:nvPr/>
        </p:nvSpPr>
        <p:spPr>
          <a:xfrm>
            <a:off x="4453192" y="2193595"/>
            <a:ext cx="4562211" cy="29727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BFD0FA47-74CB-4D03-84E7-06C06B519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68FCCAB5-85D4-DC4E-88BB-5BAC3A568DBD}"/>
              </a:ext>
            </a:extLst>
          </p:cNvPr>
          <p:cNvSpPr/>
          <p:nvPr/>
        </p:nvSpPr>
        <p:spPr>
          <a:xfrm>
            <a:off x="6691282" y="2160753"/>
            <a:ext cx="2405260" cy="30651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A64CDDE7-191E-4C0D-99F6-410024A77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46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BF213721-E0E5-428D-843B-470E47B62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14740" y="24563"/>
            <a:ext cx="6844931" cy="1200329"/>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Étude ARISTOPHANES : Taux d’AVC/ES et d’hémorragie majeure chez les patients atteints de FA traités par un AOD et </a:t>
            </a:r>
            <a:r>
              <a:rPr lang="fr-FR" sz="2400" b="1" dirty="0" err="1">
                <a:solidFill>
                  <a:srgbClr val="183059"/>
                </a:solidFill>
                <a:latin typeface="Arial Narrow" panose="020B0606020202030204" pitchFamily="34" charset="0"/>
                <a:cs typeface="Aharoni" panose="02010803020104030203" pitchFamily="2" charset="-79"/>
              </a:rPr>
              <a:t>warfarine</a:t>
            </a:r>
            <a:r>
              <a:rPr lang="fr-FR" sz="2400" b="1" dirty="0">
                <a:solidFill>
                  <a:srgbClr val="183059"/>
                </a:solidFill>
                <a:latin typeface="Arial Narrow" panose="020B0606020202030204" pitchFamily="34" charset="0"/>
                <a:cs typeface="Aharoni" panose="02010803020104030203" pitchFamily="2" charset="-79"/>
              </a:rPr>
              <a:t>. </a:t>
            </a:r>
            <a:endParaRPr lang="en-CA"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D3AFB557-7646-4ABC-A666-4985F572A2DF}"/>
              </a:ext>
            </a:extLst>
          </p:cNvPr>
          <p:cNvGrpSpPr/>
          <p:nvPr/>
        </p:nvGrpSpPr>
        <p:grpSpPr>
          <a:xfrm>
            <a:off x="-7913" y="1515726"/>
            <a:ext cx="9144000" cy="1666001"/>
            <a:chOff x="381000" y="5675619"/>
            <a:chExt cx="11353799" cy="206353"/>
          </a:xfrm>
        </p:grpSpPr>
        <p:sp>
          <p:nvSpPr>
            <p:cNvPr id="15" name="Rectangle 14">
              <a:extLst>
                <a:ext uri="{FF2B5EF4-FFF2-40B4-BE49-F238E27FC236}">
                  <a16:creationId xmlns:a16="http://schemas.microsoft.com/office/drawing/2014/main" id="{9C765CBC-AA10-4061-A255-9D80C12FC632}"/>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16" name="Content Placeholder 2">
              <a:extLst>
                <a:ext uri="{FF2B5EF4-FFF2-40B4-BE49-F238E27FC236}">
                  <a16:creationId xmlns:a16="http://schemas.microsoft.com/office/drawing/2014/main" id="{48C873D8-CAEF-49D0-833D-A24631C95C4A}"/>
                </a:ext>
              </a:extLst>
            </p:cNvPr>
            <p:cNvSpPr txBox="1">
              <a:spLocks/>
            </p:cNvSpPr>
            <p:nvPr/>
          </p:nvSpPr>
          <p:spPr bwMode="auto">
            <a:xfrm>
              <a:off x="533294" y="5684505"/>
              <a:ext cx="11144736" cy="197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defTabSz="914014">
                <a:lnSpc>
                  <a:spcPct val="100000"/>
                </a:lnSpc>
                <a:spcBef>
                  <a:spcPts val="0"/>
                </a:spcBef>
              </a:pPr>
              <a:r>
                <a:rPr lang="fr-FR" dirty="0">
                  <a:solidFill>
                    <a:srgbClr val="FFFFFF"/>
                  </a:solidFill>
                  <a:latin typeface="Arial Narrow" panose="020B0606020202030204" pitchFamily="34" charset="0"/>
                </a:rPr>
                <a:t>Objectif de l’étude : Comparer le taux d’AVC/ES et d’hémorragie majeure chez un grand nombre de patients atteints de FANV recevant des AOD                 ou la warfarine</a:t>
              </a:r>
            </a:p>
          </p:txBody>
        </p:sp>
      </p:grpSp>
      <p:sp>
        <p:nvSpPr>
          <p:cNvPr id="17" name="TextBox 16">
            <a:extLst>
              <a:ext uri="{FF2B5EF4-FFF2-40B4-BE49-F238E27FC236}">
                <a16:creationId xmlns:a16="http://schemas.microsoft.com/office/drawing/2014/main" id="{D911E8D8-83E0-431D-8709-34A79B1DF5CD}"/>
              </a:ext>
            </a:extLst>
          </p:cNvPr>
          <p:cNvSpPr txBox="1"/>
          <p:nvPr/>
        </p:nvSpPr>
        <p:spPr>
          <a:xfrm>
            <a:off x="419298" y="3181940"/>
            <a:ext cx="7627422" cy="461665"/>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400" b="1" dirty="0">
                <a:latin typeface="Arial Narrow" panose="020B0606020202030204" pitchFamily="34" charset="0"/>
              </a:rPr>
              <a:t>Étude de cohorte observationnelle rétrospective</a:t>
            </a:r>
          </a:p>
        </p:txBody>
      </p:sp>
      <p:sp>
        <p:nvSpPr>
          <p:cNvPr id="18" name="TextBox 17">
            <a:extLst>
              <a:ext uri="{FF2B5EF4-FFF2-40B4-BE49-F238E27FC236}">
                <a16:creationId xmlns:a16="http://schemas.microsoft.com/office/drawing/2014/main" id="{B4F06224-8190-4A41-B756-C878FB81FC53}"/>
              </a:ext>
            </a:extLst>
          </p:cNvPr>
          <p:cNvSpPr txBox="1"/>
          <p:nvPr/>
        </p:nvSpPr>
        <p:spPr>
          <a:xfrm>
            <a:off x="419298" y="3763394"/>
            <a:ext cx="8760396" cy="2246769"/>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200" b="1" dirty="0">
                <a:latin typeface="Arial Narrow" panose="020B0606020202030204" pitchFamily="34" charset="0"/>
              </a:rPr>
              <a:t>Un total de 321 182 patients atteints de FANV ont été inclus dans l’étude :</a:t>
            </a:r>
          </a:p>
          <a:p>
            <a:pPr defTabSz="914014">
              <a:buClr>
                <a:srgbClr val="00B0F0"/>
              </a:buClr>
            </a:pPr>
            <a:endParaRPr lang="fr-CA" sz="2200" b="1" dirty="0">
              <a:latin typeface="Arial Narrow" panose="020B0606020202030204" pitchFamily="34" charset="0"/>
            </a:endParaRPr>
          </a:p>
          <a:p>
            <a:pPr marL="1019556" lvl="2" indent="-342900" defTabSz="914014">
              <a:buClr>
                <a:schemeClr val="accent5"/>
              </a:buClr>
              <a:buFont typeface="Wingdings" panose="05000000000000000000" pitchFamily="2" charset="2"/>
              <a:buChar char="§"/>
            </a:pPr>
            <a:r>
              <a:rPr lang="fr-CA" sz="2400" dirty="0" err="1">
                <a:latin typeface="Arial Narrow" panose="020B0606020202030204" pitchFamily="34" charset="0"/>
              </a:rPr>
              <a:t>Apixaban</a:t>
            </a:r>
            <a:r>
              <a:rPr lang="fr-CA" sz="2400" dirty="0">
                <a:latin typeface="Arial Narrow" panose="020B0606020202030204" pitchFamily="34" charset="0"/>
              </a:rPr>
              <a:t> (n = 63 484)</a:t>
            </a:r>
          </a:p>
          <a:p>
            <a:pPr marL="1019556" lvl="3" indent="-342900" defTabSz="914014">
              <a:buClr>
                <a:schemeClr val="accent5"/>
              </a:buClr>
              <a:buFont typeface="Wingdings" panose="05000000000000000000" pitchFamily="2" charset="2"/>
              <a:buChar char="§"/>
            </a:pPr>
            <a:r>
              <a:rPr lang="fr-CA" sz="2400" dirty="0">
                <a:latin typeface="Arial Narrow" panose="020B0606020202030204" pitchFamily="34" charset="0"/>
              </a:rPr>
              <a:t>Dabigatran (n = 27 571)</a:t>
            </a:r>
          </a:p>
          <a:p>
            <a:pPr marL="1019556" lvl="3" indent="-342900" defTabSz="914014">
              <a:buClr>
                <a:schemeClr val="accent5"/>
              </a:buClr>
              <a:buFont typeface="Wingdings" panose="05000000000000000000" pitchFamily="2" charset="2"/>
              <a:buChar char="§"/>
            </a:pPr>
            <a:r>
              <a:rPr lang="fr-CA" sz="2400" dirty="0" err="1">
                <a:latin typeface="Arial Narrow" panose="020B0606020202030204" pitchFamily="34" charset="0"/>
              </a:rPr>
              <a:t>Rivaroxaban</a:t>
            </a:r>
            <a:r>
              <a:rPr lang="fr-CA" sz="2400" dirty="0">
                <a:latin typeface="Arial Narrow" panose="020B0606020202030204" pitchFamily="34" charset="0"/>
              </a:rPr>
              <a:t> (n = 103 477)</a:t>
            </a:r>
          </a:p>
          <a:p>
            <a:pPr marL="1019556" lvl="3" indent="-342900" defTabSz="914014">
              <a:buClr>
                <a:schemeClr val="accent5"/>
              </a:buClr>
              <a:buFont typeface="Wingdings" panose="05000000000000000000" pitchFamily="2" charset="2"/>
              <a:buChar char="§"/>
            </a:pPr>
            <a:r>
              <a:rPr lang="fr-CA" sz="2400" dirty="0">
                <a:latin typeface="Arial Narrow" panose="020B0606020202030204" pitchFamily="34" charset="0"/>
              </a:rPr>
              <a:t>Warfarine (n = 126 650)</a:t>
            </a:r>
          </a:p>
        </p:txBody>
      </p:sp>
    </p:spTree>
    <p:extLst>
      <p:ext uri="{BB962C8B-B14F-4D97-AF65-F5344CB8AC3E}">
        <p14:creationId xmlns:p14="http://schemas.microsoft.com/office/powerpoint/2010/main" val="328634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3694"/>
            <a:ext cx="7184441" cy="1200329"/>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400" b="1" dirty="0" err="1">
                <a:solidFill>
                  <a:srgbClr val="183059"/>
                </a:solidFill>
                <a:latin typeface="Arial Narrow" panose="020B0606020202030204" pitchFamily="34" charset="0"/>
                <a:cs typeface="Aharoni" panose="02010803020104030203" pitchFamily="2" charset="-79"/>
              </a:rPr>
              <a:t>apixaban</a:t>
            </a:r>
            <a:r>
              <a:rPr lang="fr-FR" sz="2400" b="1" dirty="0">
                <a:solidFill>
                  <a:srgbClr val="183059"/>
                </a:solidFill>
                <a:latin typeface="Arial Narrow" panose="020B0606020202030204" pitchFamily="34" charset="0"/>
                <a:cs typeface="Aharoni" panose="02010803020104030203" pitchFamily="2" charset="-79"/>
              </a:rPr>
              <a:t>-warfarine appariées en fonction du score de propension</a:t>
            </a:r>
            <a:endParaRPr lang="en-CA"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7044" y="5280036"/>
            <a:ext cx="9144000" cy="558622"/>
            <a:chOff x="381000" y="5675619"/>
            <a:chExt cx="11353799" cy="16633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06154" y="5686720"/>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CA" sz="1200" dirty="0">
                  <a:solidFill>
                    <a:srgbClr val="FFFFFF"/>
                  </a:solidFill>
                  <a:latin typeface="Arial Narrow" panose="020B0606020202030204" pitchFamily="34" charset="0"/>
                </a:rPr>
                <a:t>Limites : Aucun essai clinique comparatif direct adéquat et bien contrôlé n’a comparé l’efficacité et l’innocuité de divers NACO.</a:t>
              </a:r>
            </a:p>
            <a:p>
              <a:pPr marL="0" indent="0" algn="ctr" defTabSz="914014">
                <a:lnSpc>
                  <a:spcPct val="100000"/>
                </a:lnSpc>
                <a:spcBef>
                  <a:spcPts val="0"/>
                </a:spcBef>
              </a:pPr>
              <a:r>
                <a:rPr lang="fr-CA"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7F452D86-9712-4E3F-B120-4D4A94A01300}"/>
              </a:ext>
            </a:extLst>
          </p:cNvPr>
          <p:cNvPicPr>
            <a:picLocks noChangeAspect="1"/>
          </p:cNvPicPr>
          <p:nvPr/>
        </p:nvPicPr>
        <p:blipFill>
          <a:blip r:embed="rId6"/>
          <a:stretch>
            <a:fillRect/>
          </a:stretch>
        </p:blipFill>
        <p:spPr>
          <a:xfrm>
            <a:off x="-6448" y="1418420"/>
            <a:ext cx="9144000" cy="3943177"/>
          </a:xfrm>
          <a:prstGeom prst="rect">
            <a:avLst/>
          </a:prstGeom>
        </p:spPr>
      </p:pic>
    </p:spTree>
    <p:extLst>
      <p:ext uri="{BB962C8B-B14F-4D97-AF65-F5344CB8AC3E}">
        <p14:creationId xmlns:p14="http://schemas.microsoft.com/office/powerpoint/2010/main" val="3959530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70844"/>
            <a:ext cx="7184441"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dabigatran-warfarine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DFF47146-EF41-4BB2-B86F-747EC585850E}"/>
              </a:ext>
            </a:extLst>
          </p:cNvPr>
          <p:cNvPicPr>
            <a:picLocks noChangeAspect="1"/>
          </p:cNvPicPr>
          <p:nvPr/>
        </p:nvPicPr>
        <p:blipFill>
          <a:blip r:embed="rId6"/>
          <a:stretch>
            <a:fillRect/>
          </a:stretch>
        </p:blipFill>
        <p:spPr>
          <a:xfrm>
            <a:off x="0" y="1837513"/>
            <a:ext cx="9144000" cy="3182973"/>
          </a:xfrm>
          <a:prstGeom prst="rect">
            <a:avLst/>
          </a:prstGeom>
        </p:spPr>
      </p:pic>
    </p:spTree>
    <p:extLst>
      <p:ext uri="{BB962C8B-B14F-4D97-AF65-F5344CB8AC3E}">
        <p14:creationId xmlns:p14="http://schemas.microsoft.com/office/powerpoint/2010/main" val="86968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416165"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rapports des risques instantanés des AVC/ES et des hémorragies majeures dans les cohortes </a:t>
            </a:r>
            <a:r>
              <a:rPr lang="fr-FR" sz="2000" b="1" dirty="0" err="1">
                <a:solidFill>
                  <a:srgbClr val="183059"/>
                </a:solidFill>
                <a:latin typeface="Arial Narrow" panose="020B0606020202030204" pitchFamily="34" charset="0"/>
                <a:cs typeface="Aharoni" panose="02010803020104030203" pitchFamily="2" charset="-79"/>
              </a:rPr>
              <a:t>rivaroxaban</a:t>
            </a:r>
            <a:r>
              <a:rPr lang="fr-FR" sz="2000" b="1" dirty="0">
                <a:solidFill>
                  <a:srgbClr val="183059"/>
                </a:solidFill>
                <a:latin typeface="Arial Narrow" panose="020B0606020202030204" pitchFamily="34" charset="0"/>
                <a:cs typeface="Aharoni" panose="02010803020104030203" pitchFamily="2" charset="-79"/>
              </a:rPr>
              <a:t>-warfarine appariées 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4" name="Picture 3">
            <a:extLst>
              <a:ext uri="{FF2B5EF4-FFF2-40B4-BE49-F238E27FC236}">
                <a16:creationId xmlns:a16="http://schemas.microsoft.com/office/drawing/2014/main" id="{17B244AB-F87F-4F18-BA9A-2ACD7411F099}"/>
              </a:ext>
            </a:extLst>
          </p:cNvPr>
          <p:cNvPicPr>
            <a:picLocks noChangeAspect="1"/>
          </p:cNvPicPr>
          <p:nvPr/>
        </p:nvPicPr>
        <p:blipFill>
          <a:blip r:embed="rId6"/>
          <a:stretch>
            <a:fillRect/>
          </a:stretch>
        </p:blipFill>
        <p:spPr>
          <a:xfrm>
            <a:off x="0" y="1761787"/>
            <a:ext cx="9144000" cy="3334426"/>
          </a:xfrm>
          <a:prstGeom prst="rect">
            <a:avLst/>
          </a:prstGeom>
        </p:spPr>
      </p:pic>
    </p:spTree>
    <p:extLst>
      <p:ext uri="{BB962C8B-B14F-4D97-AF65-F5344CB8AC3E}">
        <p14:creationId xmlns:p14="http://schemas.microsoft.com/office/powerpoint/2010/main" val="143805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200" b="1" dirty="0" err="1">
                <a:solidFill>
                  <a:srgbClr val="183059"/>
                </a:solidFill>
                <a:latin typeface="Arial Narrow" panose="020B0606020202030204" pitchFamily="34" charset="0"/>
                <a:cs typeface="Aharoni" panose="02010803020104030203" pitchFamily="2" charset="-79"/>
              </a:rPr>
              <a:t>apixaban</a:t>
            </a:r>
            <a:r>
              <a:rPr lang="fr-FR" sz="2200" b="1" dirty="0">
                <a:solidFill>
                  <a:srgbClr val="183059"/>
                </a:solidFill>
                <a:latin typeface="Arial Narrow" panose="020B0606020202030204" pitchFamily="34" charset="0"/>
                <a:cs typeface="Aharoni" panose="02010803020104030203" pitchFamily="2" charset="-79"/>
              </a:rPr>
              <a:t>-dabigatran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F27BB255-B2DB-41BA-A03C-EEBFEEE932FB}"/>
              </a:ext>
            </a:extLst>
          </p:cNvPr>
          <p:cNvPicPr>
            <a:picLocks noChangeAspect="1"/>
          </p:cNvPicPr>
          <p:nvPr/>
        </p:nvPicPr>
        <p:blipFill>
          <a:blip r:embed="rId6"/>
          <a:stretch>
            <a:fillRect/>
          </a:stretch>
        </p:blipFill>
        <p:spPr>
          <a:xfrm>
            <a:off x="0" y="1802524"/>
            <a:ext cx="9144000" cy="3252952"/>
          </a:xfrm>
          <a:prstGeom prst="rect">
            <a:avLst/>
          </a:prstGeom>
        </p:spPr>
      </p:pic>
    </p:spTree>
    <p:extLst>
      <p:ext uri="{BB962C8B-B14F-4D97-AF65-F5344CB8AC3E}">
        <p14:creationId xmlns:p14="http://schemas.microsoft.com/office/powerpoint/2010/main" val="372672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200" b="1" dirty="0" err="1">
                <a:solidFill>
                  <a:srgbClr val="183059"/>
                </a:solidFill>
                <a:latin typeface="Arial Narrow" panose="020B0606020202030204" pitchFamily="34" charset="0"/>
                <a:cs typeface="Aharoni" panose="02010803020104030203" pitchFamily="2" charset="-79"/>
              </a:rPr>
              <a:t>apixaban-rivaroxaban</a:t>
            </a:r>
            <a:r>
              <a:rPr lang="fr-FR" sz="2200" b="1" dirty="0">
                <a:solidFill>
                  <a:srgbClr val="183059"/>
                </a:solidFill>
                <a:latin typeface="Arial Narrow" panose="020B0606020202030204" pitchFamily="34" charset="0"/>
                <a:cs typeface="Aharoni" panose="02010803020104030203" pitchFamily="2" charset="-79"/>
              </a:rPr>
              <a:t>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2" name="Picture 1">
            <a:extLst>
              <a:ext uri="{FF2B5EF4-FFF2-40B4-BE49-F238E27FC236}">
                <a16:creationId xmlns:a16="http://schemas.microsoft.com/office/drawing/2014/main" id="{60F8B572-5FA6-4BB7-AF21-8E7F9346A566}"/>
              </a:ext>
            </a:extLst>
          </p:cNvPr>
          <p:cNvPicPr>
            <a:picLocks noChangeAspect="1"/>
          </p:cNvPicPr>
          <p:nvPr/>
        </p:nvPicPr>
        <p:blipFill>
          <a:blip r:embed="rId6"/>
          <a:stretch>
            <a:fillRect/>
          </a:stretch>
        </p:blipFill>
        <p:spPr>
          <a:xfrm>
            <a:off x="0" y="1698292"/>
            <a:ext cx="9144000" cy="3461415"/>
          </a:xfrm>
          <a:prstGeom prst="rect">
            <a:avLst/>
          </a:prstGeom>
        </p:spPr>
      </p:pic>
    </p:spTree>
    <p:extLst>
      <p:ext uri="{BB962C8B-B14F-4D97-AF65-F5344CB8AC3E}">
        <p14:creationId xmlns:p14="http://schemas.microsoft.com/office/powerpoint/2010/main" val="282033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dabigatran-</a:t>
            </a:r>
            <a:r>
              <a:rPr lang="fr-FR" sz="2200" b="1" dirty="0" err="1">
                <a:solidFill>
                  <a:srgbClr val="183059"/>
                </a:solidFill>
                <a:latin typeface="Arial Narrow" panose="020B0606020202030204" pitchFamily="34" charset="0"/>
                <a:cs typeface="Aharoni" panose="02010803020104030203" pitchFamily="2" charset="-79"/>
              </a:rPr>
              <a:t>rivaroxaban</a:t>
            </a:r>
            <a:r>
              <a:rPr lang="fr-FR" sz="2200" b="1" dirty="0">
                <a:solidFill>
                  <a:srgbClr val="183059"/>
                </a:solidFill>
                <a:latin typeface="Arial Narrow" panose="020B0606020202030204" pitchFamily="34" charset="0"/>
                <a:cs typeface="Aharoni" panose="02010803020104030203" pitchFamily="2" charset="-79"/>
              </a:rPr>
              <a:t>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6BD274DB-A841-428B-9AA7-F89B13E17229}"/>
              </a:ext>
            </a:extLst>
          </p:cNvPr>
          <p:cNvPicPr>
            <a:picLocks noChangeAspect="1"/>
          </p:cNvPicPr>
          <p:nvPr/>
        </p:nvPicPr>
        <p:blipFill>
          <a:blip r:embed="rId6"/>
          <a:stretch>
            <a:fillRect/>
          </a:stretch>
        </p:blipFill>
        <p:spPr>
          <a:xfrm>
            <a:off x="0" y="1835375"/>
            <a:ext cx="9144000" cy="3187249"/>
          </a:xfrm>
          <a:prstGeom prst="rect">
            <a:avLst/>
          </a:prstGeom>
        </p:spPr>
      </p:pic>
    </p:spTree>
    <p:extLst>
      <p:ext uri="{BB962C8B-B14F-4D97-AF65-F5344CB8AC3E}">
        <p14:creationId xmlns:p14="http://schemas.microsoft.com/office/powerpoint/2010/main" val="1715183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fr-CH" sz="3600" b="1" dirty="0">
                <a:solidFill>
                  <a:srgbClr val="1B1A5A"/>
                </a:solidFill>
                <a:latin typeface="Arial Narrow" panose="020B0606020202030204" pitchFamily="34" charset="0"/>
                <a:cs typeface="Aharoni" panose="02010803020104030203" pitchFamily="2" charset="-79"/>
              </a:rPr>
              <a:t>Efficacité et innocuité du dabigatran, du rivaroxaban et de l’apixaban vs la warfarine dans la FA non valvulaire</a:t>
            </a: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pic>
        <p:nvPicPr>
          <p:cNvPr id="9" name="4E92DA43-5712-40E9-AFDC-2C1062C78C6F" descr="7646DFF2-B812-4635-AA57-5171E34E5A45@chrc">
            <a:extLst>
              <a:ext uri="{FF2B5EF4-FFF2-40B4-BE49-F238E27FC236}">
                <a16:creationId xmlns:a16="http://schemas.microsoft.com/office/drawing/2014/main" id="{5B2AB2FD-1CDE-4E83-A377-EC80FBDA2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732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99417173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 à</a:t>
                      </a:r>
                      <a:r>
                        <a:rPr lang="en-US" sz="1600" b="1" baseline="0" dirty="0">
                          <a:effectLst/>
                          <a:latin typeface="Arial Narrow" panose="020B0606020202030204" pitchFamily="34" charset="0"/>
                        </a:rPr>
                        <a:t> </a:t>
                      </a:r>
                      <a:r>
                        <a:rPr lang="en-US" sz="1600" b="1" dirty="0">
                          <a:effectLst/>
                          <a:latin typeface="Arial Narrow" panose="020B0606020202030204" pitchFamily="34" charset="0"/>
                        </a:rPr>
                        <a:t>95%)</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Hémorragie majeure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600164"/>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CA" sz="1100" b="1" dirty="0">
                <a:latin typeface="Arial Narrow" pitchFamily="34" charset="0"/>
                <a:cs typeface="Calibri"/>
              </a:rPr>
              <a:t>Ƚ</a:t>
            </a:r>
            <a:r>
              <a:rPr lang="en-CA" sz="1100" b="1" dirty="0">
                <a:latin typeface="Arial Narrow" pitchFamily="34" charset="0"/>
              </a:rPr>
              <a:t>OLDW: </a:t>
            </a:r>
            <a:r>
              <a:rPr lang="en-CA" sz="1100" b="1" dirty="0" err="1">
                <a:latin typeface="Arial Narrow" pitchFamily="34" charset="0"/>
              </a:rPr>
              <a:t>OptumLabs</a:t>
            </a:r>
            <a:r>
              <a:rPr lang="en-CA" sz="1100" b="1" dirty="0">
                <a:latin typeface="Arial Narrow" pitchFamily="34" charset="0"/>
              </a:rPr>
              <a:t> Data Warehouse</a:t>
            </a:r>
            <a:r>
              <a:rPr lang="en-US" sz="1100" b="1" dirty="0">
                <a:solidFill>
                  <a:prstClr val="black"/>
                </a:solidFill>
                <a:latin typeface="Arial Narrow" pitchFamily="34" charset="0"/>
              </a:rPr>
              <a:t> </a:t>
            </a:r>
          </a:p>
          <a:p>
            <a:endParaRPr lang="en-US" sz="1100" b="1" dirty="0">
              <a:solidFill>
                <a:prstClr val="black"/>
              </a:solidFill>
              <a:latin typeface="Arial Narrow" pitchFamily="34" charset="0"/>
            </a:endParaRPr>
          </a:p>
        </p:txBody>
      </p:sp>
      <p:sp>
        <p:nvSpPr>
          <p:cNvPr id="24" name="TextBox 23">
            <a:extLst>
              <a:ext uri="{FF2B5EF4-FFF2-40B4-BE49-F238E27FC236}">
                <a16:creationId xmlns:a16="http://schemas.microsoft.com/office/drawing/2014/main" id="{B7ECA8D5-5EA7-4C7F-8ED5-18347844A5CF}"/>
              </a:ext>
            </a:extLst>
          </p:cNvPr>
          <p:cNvSpPr txBox="1"/>
          <p:nvPr/>
        </p:nvSpPr>
        <p:spPr>
          <a:xfrm>
            <a:off x="3862993" y="1912994"/>
            <a:ext cx="1986762" cy="3917996"/>
          </a:xfrm>
          <a:prstGeom prst="rect">
            <a:avLst/>
          </a:prstGeom>
          <a:noFill/>
        </p:spPr>
        <p:txBody>
          <a:bodyPr wrap="none" rtlCol="0">
            <a:spAutoFit/>
          </a:bodyPr>
          <a:lstStyle/>
          <a:p>
            <a:pPr algn="ctr">
              <a:lnSpc>
                <a:spcPct val="115000"/>
              </a:lnSpc>
            </a:pPr>
            <a:r>
              <a:rPr lang="en-US" sz="1600" b="1" dirty="0" err="1">
                <a:solidFill>
                  <a:prstClr val="black"/>
                </a:solidFill>
                <a:latin typeface="Arial Narrow" panose="020B0606020202030204" pitchFamily="34" charset="0"/>
              </a:rPr>
              <a:t>OLDW</a:t>
            </a:r>
            <a:r>
              <a:rPr lang="en-US" sz="1600" b="1" dirty="0" err="1">
                <a:solidFill>
                  <a:prstClr val="black"/>
                </a:solidFill>
                <a:latin typeface="Calibri"/>
                <a:cs typeface="Calibri"/>
              </a:rPr>
              <a:t>ƚ</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791AA381-01E5-4DD7-B824-986913B0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1855769914"/>
              </p:ext>
            </p:extLst>
          </p:nvPr>
        </p:nvGraphicFramePr>
        <p:xfrm>
          <a:off x="581891" y="1538054"/>
          <a:ext cx="8146473" cy="423941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RRI (IC</a:t>
                      </a:r>
                      <a:r>
                        <a:rPr lang="en-US" sz="1800" b="1" baseline="0" dirty="0">
                          <a:effectLst/>
                          <a:latin typeface="Arial Narrow" panose="020B0606020202030204" pitchFamily="34" charset="0"/>
                        </a:rPr>
                        <a:t> à </a:t>
                      </a:r>
                      <a:r>
                        <a:rPr lang="en-US" sz="1800" b="1" dirty="0">
                          <a:effectLst/>
                          <a:latin typeface="Arial Narrow" panose="020B0606020202030204" pitchFamily="34" charset="0"/>
                        </a:rPr>
                        <a:t>95%)</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endParaRPr lang="fr-CA" sz="1800" b="0" noProof="0" dirty="0">
                        <a:effectLst/>
                        <a:latin typeface="Arial Narrow" panose="020B0606020202030204" pitchFamily="34" charset="0"/>
                      </a:endParaRPr>
                    </a:p>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p>
                      <a:pPr marL="114300" marR="0">
                        <a:lnSpc>
                          <a:spcPct val="115000"/>
                        </a:lnSpc>
                        <a:spcBef>
                          <a:spcPts val="0"/>
                        </a:spcBef>
                        <a:spcAft>
                          <a:spcPts val="0"/>
                        </a:spcAft>
                      </a:pP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570766" y="5804894"/>
            <a:ext cx="7635263" cy="877163"/>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fr-CA" sz="1100" b="1" dirty="0">
                <a:solidFill>
                  <a:prstClr val="black"/>
                </a:solidFill>
                <a:latin typeface="Arial Narrow" panose="020B0606020202030204" pitchFamily="34" charset="0"/>
              </a:rPr>
              <a:t>†Les résultats de l’étude RE-LY sont fondés sur la dose de 150 mg; l’étude RE-LY a utilisé une analyse de l’intention de traiter pour les critères d’innocuité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68611" y="1814953"/>
            <a:ext cx="2108591" cy="3990323"/>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indent="160020" algn="ctr">
              <a:lnSpc>
                <a:spcPct val="115000"/>
              </a:lnSpc>
            </a:pP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9AE8B05F-57AD-4E4F-A39F-309D2FBE7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87554255"/>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Rivaroxaban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a:t>
                      </a:r>
                      <a:r>
                        <a:rPr lang="en-US" sz="1600" b="1" baseline="0" dirty="0">
                          <a:effectLst/>
                          <a:latin typeface="Arial Narrow" panose="020B0606020202030204" pitchFamily="34" charset="0"/>
                        </a:rPr>
                        <a:t> à </a:t>
                      </a:r>
                      <a:r>
                        <a:rPr lang="en-US" sz="1600" b="1" dirty="0">
                          <a:effectLst/>
                          <a:latin typeface="Arial Narrow" panose="020B0606020202030204" pitchFamily="34" charset="0"/>
                        </a:rPr>
                        <a:t>95%)</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876787" y="1761549"/>
            <a:ext cx="2238433"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pic>
        <p:nvPicPr>
          <p:cNvPr id="11" name="4E92DA43-5712-40E9-AFDC-2C1062C78C6F" descr="7646DFF2-B812-4635-AA57-5171E34E5A45@chrc">
            <a:extLst>
              <a:ext uri="{FF2B5EF4-FFF2-40B4-BE49-F238E27FC236}">
                <a16:creationId xmlns:a16="http://schemas.microsoft.com/office/drawing/2014/main" id="{77588B77-F268-4574-AED3-C45DC893C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2026325"/>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827702" y="2157274"/>
            <a:ext cx="6993138" cy="1754326"/>
          </a:xfrm>
          <a:prstGeom prst="rect">
            <a:avLst/>
          </a:prstGeom>
        </p:spPr>
        <p:txBody>
          <a:bodyPr wrap="square">
            <a:spAutoFit/>
          </a:bodyPr>
          <a:lstStyle/>
          <a:p>
            <a:pPr lvl="0" algn="ctr">
              <a:defRPr/>
            </a:pPr>
            <a:r>
              <a:rPr lang="fr-CH" sz="3600" b="1" dirty="0">
                <a:solidFill>
                  <a:prstClr val="white">
                    <a:lumMod val="95000"/>
                  </a:prstClr>
                </a:solidFill>
                <a:latin typeface="Arial Narrow" panose="020B0606020202030204" pitchFamily="34" charset="0"/>
                <a:cs typeface="Candara"/>
              </a:rPr>
              <a:t>Quelles sont les autres implications d’un AOD administré une fois par jour vs deux fois par jour?</a:t>
            </a:r>
            <a:endParaRPr kumimoji="0" lang="fr-CH" sz="32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E012CF82-5790-498B-B70D-237BAD619574}"/>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89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5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grpSp>
        <p:nvGrpSpPr>
          <p:cNvPr id="15" name="Group 14">
            <a:extLst>
              <a:ext uri="{FF2B5EF4-FFF2-40B4-BE49-F238E27FC236}">
                <a16:creationId xmlns:a16="http://schemas.microsoft.com/office/drawing/2014/main" id="{173886E8-5FDD-4AE5-A867-09C0F3CFD94D}"/>
              </a:ext>
            </a:extLst>
          </p:cNvPr>
          <p:cNvGrpSpPr/>
          <p:nvPr/>
        </p:nvGrpSpPr>
        <p:grpSpPr>
          <a:xfrm>
            <a:off x="587073" y="606814"/>
            <a:ext cx="6565702" cy="6015788"/>
            <a:chOff x="1196109" y="32327"/>
            <a:chExt cx="6858000" cy="6858000"/>
          </a:xfrm>
        </p:grpSpPr>
        <p:pic>
          <p:nvPicPr>
            <p:cNvPr id="16" name="Picture 15">
              <a:extLst>
                <a:ext uri="{FF2B5EF4-FFF2-40B4-BE49-F238E27FC236}">
                  <a16:creationId xmlns:a16="http://schemas.microsoft.com/office/drawing/2014/main" id="{90A01125-7C62-4438-B3FF-AE92AFB50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7" name="TextBox 16">
              <a:extLst>
                <a:ext uri="{FF2B5EF4-FFF2-40B4-BE49-F238E27FC236}">
                  <a16:creationId xmlns:a16="http://schemas.microsoft.com/office/drawing/2014/main" id="{46B5C51F-421D-4E1B-8335-ECCFA308708B}"/>
                </a:ext>
              </a:extLst>
            </p:cNvPr>
            <p:cNvSpPr txBox="1"/>
            <p:nvPr/>
          </p:nvSpPr>
          <p:spPr>
            <a:xfrm rot="21121336">
              <a:off x="2415309" y="903226"/>
              <a:ext cx="4419601" cy="4841943"/>
            </a:xfrm>
            <a:prstGeom prst="rect">
              <a:avLst/>
            </a:prstGeom>
            <a:noFill/>
          </p:spPr>
          <p:txBody>
            <a:bodyPr wrap="square" rtlCol="0">
              <a:spAutoFit/>
            </a:bodyPr>
            <a:lstStyle/>
            <a:p>
              <a:pPr algn="ctr"/>
              <a:r>
                <a:rPr lang="fr-FR" sz="5400" dirty="0">
                  <a:solidFill>
                    <a:schemeClr val="accent1">
                      <a:lumMod val="75000"/>
                    </a:schemeClr>
                  </a:solidFill>
                  <a:latin typeface="Segoe Print" pitchFamily="2" charset="0"/>
                </a:rPr>
                <a:t>1 dose manquée égale 3 doses BID manquées</a:t>
              </a:r>
              <a:endParaRPr lang="en-CA" sz="5400" dirty="0">
                <a:solidFill>
                  <a:schemeClr val="accent1">
                    <a:lumMod val="75000"/>
                  </a:schemeClr>
                </a:solidFill>
                <a:latin typeface="Segoe Print" pitchFamily="2" charset="0"/>
              </a:endParaRPr>
            </a:p>
          </p:txBody>
        </p:sp>
      </p:grpSp>
      <p:pic>
        <p:nvPicPr>
          <p:cNvPr id="18" name="Picture 17">
            <a:extLst>
              <a:ext uri="{FF2B5EF4-FFF2-40B4-BE49-F238E27FC236}">
                <a16:creationId xmlns:a16="http://schemas.microsoft.com/office/drawing/2014/main" id="{39E75B43-30D8-4F2F-B964-88FDC90967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89842" y="2495353"/>
            <a:ext cx="7408722" cy="1323439"/>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Quel est le taux de persistance pour les AOD?</a:t>
            </a:r>
            <a:endPar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C42DF49E-B82F-488A-8F6F-4EC26BFEE2FC}"/>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474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975722" cy="954107"/>
          </a:xfrm>
          <a:prstGeom prst="rect">
            <a:avLst/>
          </a:prstGeom>
          <a:noFill/>
        </p:spPr>
        <p:txBody>
          <a:bodyPr wrap="square">
            <a:spAutoFit/>
          </a:bodyPr>
          <a:lstStyle/>
          <a:p>
            <a:pPr lvl="0">
              <a:defRPr/>
            </a:pPr>
            <a:r>
              <a:rPr lang="fr-LU" sz="2800" b="1" dirty="0">
                <a:solidFill>
                  <a:srgbClr val="183059"/>
                </a:solidFill>
                <a:latin typeface="Arial Narrow" panose="020B0606020202030204" pitchFamily="34" charset="0"/>
                <a:cs typeface="Aharoni" panose="02010803020104030203" pitchFamily="2" charset="-79"/>
              </a:rPr>
              <a:t>Taux d’arrêt du traitement dans des études cliniques randomisées d’homologation</a:t>
            </a:r>
            <a:endParaRPr kumimoji="0" lang="fr-LU" sz="28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5"/>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err="1">
                <a:solidFill>
                  <a:srgbClr val="EFF5F8">
                    <a:lumMod val="10000"/>
                  </a:srgbClr>
                </a:solidFill>
                <a:latin typeface="Arial Narrow" panose="020B0606020202030204" pitchFamily="34" charset="0"/>
              </a:rPr>
              <a:t>Études</a:t>
            </a:r>
            <a:r>
              <a:rPr lang="en-US" sz="1400" b="1" dirty="0">
                <a:solidFill>
                  <a:srgbClr val="EFF5F8">
                    <a:lumMod val="10000"/>
                  </a:srgbClr>
                </a:solidFill>
                <a:latin typeface="Arial Narrow" panose="020B0606020202030204" pitchFamily="34" charset="0"/>
              </a:rPr>
              <a:t>		Estimation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(IC à 95%)</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DIE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DIE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DIE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584775"/>
          </a:xfrm>
          <a:prstGeom prst="rect">
            <a:avLst/>
          </a:prstGeom>
        </p:spPr>
        <p:txBody>
          <a:bodyPr wrap="square">
            <a:spAutoFit/>
          </a:bodyPr>
          <a:lstStyle/>
          <a:p>
            <a:pPr algn="ctr" defTabSz="914400"/>
            <a:r>
              <a:rPr lang="fr-BE" b="1" dirty="0">
                <a:solidFill>
                  <a:srgbClr val="EFF5F8">
                    <a:lumMod val="10000"/>
                  </a:srgbClr>
                </a:solidFill>
                <a:latin typeface="Arial Narrow" panose="020B0606020202030204" pitchFamily="34" charset="0"/>
              </a:rPr>
              <a:t>Fréquence de l’arrêt du traitement dans des études de phase 3. </a:t>
            </a:r>
          </a:p>
          <a:p>
            <a:pPr algn="ctr" defTabSz="914400"/>
            <a:r>
              <a:rPr lang="fr-BE" sz="1400" dirty="0">
                <a:solidFill>
                  <a:srgbClr val="EFF5F8">
                    <a:lumMod val="10000"/>
                  </a:srgbClr>
                </a:solidFill>
                <a:latin typeface="Arial Narrow" panose="020B0606020202030204" pitchFamily="34" charset="0"/>
              </a:rPr>
              <a:t>Les rapports de cotes et les intervalles de confiance à 95% (IC) ont été calculés d’après la fréquence des événements rapportés</a:t>
            </a:r>
          </a:p>
        </p:txBody>
      </p:sp>
      <p:pic>
        <p:nvPicPr>
          <p:cNvPr id="20" name="4E92DA43-5712-40E9-AFDC-2C1062C78C6F" descr="7646DFF2-B812-4635-AA57-5171E34E5A45@chrc">
            <a:extLst>
              <a:ext uri="{FF2B5EF4-FFF2-40B4-BE49-F238E27FC236}">
                <a16:creationId xmlns:a16="http://schemas.microsoft.com/office/drawing/2014/main" id="{7573ACA1-B89C-46E6-93B3-0D6C05579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4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fr-CH" sz="3200" b="1" dirty="0">
                <a:solidFill>
                  <a:srgbClr val="183059"/>
                </a:solidFill>
                <a:latin typeface="Arial Narrow" panose="020B0606020202030204" pitchFamily="34" charset="0"/>
                <a:cs typeface="Aharoni" panose="02010803020104030203" pitchFamily="2" charset="-79"/>
              </a:rPr>
              <a:t>Analyse des données du monde réel de la clinique Mayo sur l’inobservance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Âge moyen 73 ans (IIQ 64-80 ans); 56 % d’hommes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89,6% avaient un score CHA</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DS</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-VASc ≥ 2; 47,8% avait un score HAS-BLED ≥ 3</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Observance définie comme la prise d’un AOD ≥ 80 % des jours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Ajustement pour tenir compte des facteurs confusionnels potentiels</a:t>
            </a:r>
          </a:p>
          <a:p>
            <a:pPr marL="285750" indent="-285750" defTabSz="685800">
              <a:lnSpc>
                <a:spcPct val="150000"/>
              </a:lnSpc>
              <a:buClr>
                <a:srgbClr val="00B0F0"/>
              </a:buClr>
              <a:buFont typeface="Wingdings" panose="05000000000000000000" pitchFamily="2" charset="2"/>
              <a:buChar char="§"/>
            </a:pPr>
            <a:endParaRPr lang="fr-BE"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Observance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Warfarine</a:t>
            </a:r>
            <a:endParaRPr lang="en-US" sz="1600" b="1" dirty="0">
              <a:solidFill>
                <a:prstClr val="black"/>
              </a:solidFill>
              <a:latin typeface="Arial Narrow" panose="020B0606020202030204" pitchFamily="34" charset="0"/>
              <a:cs typeface="Arial"/>
            </a:endParaRPr>
          </a:p>
        </p:txBody>
      </p:sp>
      <p:pic>
        <p:nvPicPr>
          <p:cNvPr id="21" name="4E92DA43-5712-40E9-AFDC-2C1062C78C6F" descr="7646DFF2-B812-4635-AA57-5171E34E5A45@chrc">
            <a:extLst>
              <a:ext uri="{FF2B5EF4-FFF2-40B4-BE49-F238E27FC236}">
                <a16:creationId xmlns:a16="http://schemas.microsoft.com/office/drawing/2014/main" id="{0D890C10-DA27-4AD8-AEDF-9E177646E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23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4770537"/>
          </a:xfrm>
          <a:prstGeom prst="rect">
            <a:avLst/>
          </a:prstGeom>
          <a:noFill/>
        </p:spPr>
        <p:txBody>
          <a:bodyPr wrap="square" rtlCol="0">
            <a:spAutoFit/>
          </a:bodyPr>
          <a:lstStyle/>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La FA est une cause fréquente et importante d’AVC et doit être rigoureusement exclue dans les cas d’AVC idiopathique</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Une </a:t>
            </a:r>
            <a:r>
              <a:rPr lang="fr-CH" sz="1600" b="1" dirty="0" err="1">
                <a:latin typeface="Arial Narrow" pitchFamily="34" charset="0"/>
                <a:cs typeface="Candara"/>
              </a:rPr>
              <a:t>anticoagulothérapie</a:t>
            </a:r>
            <a:r>
              <a:rPr lang="fr-CH" sz="1600" b="1" dirty="0">
                <a:latin typeface="Arial Narrow" pitchFamily="34" charset="0"/>
                <a:cs typeface="Candara"/>
              </a:rPr>
              <a:t> appropriée doit être initiée lorsque cela est indiqué chez la grande majorité des patients atteints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AOD offrent plusieurs avantages par rapport à la warfarine et doivent être utilisés généralement de préférence à la warfarine pour prévenir l’AVC en présence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 risque d’hémorragie doit être modifié lorsque cela est possible, mais il est très rarement supérieur au risque d’AVC </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caractéristiques et les comorbidités des patients (âge, fonction rénale, etc.) doivent être prises en considération lors du choix et du dosage des AOD</a:t>
            </a:r>
          </a:p>
          <a:p>
            <a:pPr marL="285750" indent="-285750" defTabSz="914400">
              <a:buClr>
                <a:srgbClr val="45C7DB"/>
              </a:buClr>
              <a:buFont typeface="Wingdings" panose="05000000000000000000" pitchFamily="2" charset="2"/>
              <a:buChar char="§"/>
              <a:defRPr/>
            </a:pPr>
            <a:endParaRPr lang="en-CA"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FR" sz="1600" b="1" dirty="0">
                <a:latin typeface="Arial Narrow" pitchFamily="34" charset="0"/>
                <a:cs typeface="Candara"/>
              </a:rPr>
              <a:t>Les données du monde réel nous fournissent une confirmation de l’efficacité et de l’innocuité des AOD dans la PAVCFA, mais soulignent les difficultés d’une posologie appropriée et de l’observance du traitement</a:t>
            </a:r>
            <a:endParaRPr lang="en-CA" sz="1600"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02BDACB8-52C1-477F-8D0B-EFB01C99B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building, bathroom, wall&#10;&#10;Description automatically generated">
            <a:extLst>
              <a:ext uri="{FF2B5EF4-FFF2-40B4-BE49-F238E27FC236}">
                <a16:creationId xmlns:a16="http://schemas.microsoft.com/office/drawing/2014/main" id="{7EDD565C-7C3D-49DB-ACC3-59C59F3046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7" r="-1" b="-1"/>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5" name="Rectangle 4">
            <a:extLst>
              <a:ext uri="{FF2B5EF4-FFF2-40B4-BE49-F238E27FC236}">
                <a16:creationId xmlns:a16="http://schemas.microsoft.com/office/drawing/2014/main" id="{3208F6CA-D59B-4C3B-8AF2-2D82E66FF790}"/>
              </a:ext>
            </a:extLst>
          </p:cNvPr>
          <p:cNvSpPr/>
          <p:nvPr/>
        </p:nvSpPr>
        <p:spPr>
          <a:xfrm>
            <a:off x="0" y="5528500"/>
            <a:ext cx="9144000" cy="146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800" b="1" dirty="0">
                <a:solidFill>
                  <a:srgbClr val="183059"/>
                </a:solidFill>
                <a:latin typeface="Arial Narrow" panose="020B0606020202030204" pitchFamily="34" charset="0"/>
              </a:rPr>
              <a:t>Répondre aux enjeux cliniques fréquents en présence de FA</a:t>
            </a:r>
            <a:endParaRPr lang="fr-BE" sz="2800" dirty="0">
              <a:solidFill>
                <a:srgbClr val="183059"/>
              </a:solidFill>
              <a:latin typeface="Arial Narrow" panose="020B0606020202030204" pitchFamily="34" charset="0"/>
            </a:endParaRPr>
          </a:p>
        </p:txBody>
      </p:sp>
      <p:pic>
        <p:nvPicPr>
          <p:cNvPr id="7" name="4E92DA43-5712-40E9-AFDC-2C1062C78C6F" descr="7646DFF2-B812-4635-AA57-5171E34E5A45@chrc">
            <a:extLst>
              <a:ext uri="{FF2B5EF4-FFF2-40B4-BE49-F238E27FC236}">
                <a16:creationId xmlns:a16="http://schemas.microsoft.com/office/drawing/2014/main" id="{E98ACBD4-09A2-4FF2-8475-22B8D25C0D44}"/>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563502" y="4539872"/>
            <a:ext cx="1735326" cy="9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39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42458"/>
            <a:ext cx="4885904" cy="1323439"/>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rPr>
              <a:t>Comment</a:t>
            </a:r>
            <a:r>
              <a:rPr lang="fr-CA" sz="2000" b="1" kern="0" dirty="0">
                <a:latin typeface="Arial Narrow" panose="020B0606020202030204" pitchFamily="34" charset="0"/>
                <a:ea typeface="Open Sans" panose="020B0606030504020204" pitchFamily="34" charset="0"/>
                <a:cs typeface="Open Sans" panose="020B0606030504020204" pitchFamily="34" charset="0"/>
              </a:rPr>
              <a:t> </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est-ce que je gère les AOD dans le contexte d’une insuffisance rénale chronique (IRC) avancée avec un </a:t>
            </a:r>
            <a:r>
              <a:rPr lang="fr-CA" sz="2000" b="1" kern="0" dirty="0" err="1">
                <a:solidFill>
                  <a:srgbClr val="404040"/>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rgbClr val="404040"/>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23570"/>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hlinkClick r:id="rId5" action="ppaction://hlinksldjump"/>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hlinkClick r:id="rId6" action="ppaction://hlinksldjump"/>
            <a:extLst>
              <a:ext uri="{FF2B5EF4-FFF2-40B4-BE49-F238E27FC236}">
                <a16:creationId xmlns:a16="http://schemas.microsoft.com/office/drawing/2014/main" id="{94D49FCC-A3EA-4A4E-8F92-62CFE348CFB8}"/>
              </a:ext>
            </a:extLst>
          </p:cNvPr>
          <p:cNvSpPr/>
          <p:nvPr/>
        </p:nvSpPr>
        <p:spPr>
          <a:xfrm>
            <a:off x="3413880" y="263735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hlinkClick r:id="rId7" action="ppaction://hlinksldjump"/>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40554"/>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560192"/>
            <a:ext cx="4885904" cy="1015663"/>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p:txBody>
      </p:sp>
      <p:sp>
        <p:nvSpPr>
          <p:cNvPr id="52" name="Oval 51">
            <a:hlinkClick r:id="rId8" action="ppaction://hlinksldjump"/>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hlinkClick r:id="rId9" action="ppaction://hlinksldjump"/>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88564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8"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316539"/>
            <a:ext cx="4731904" cy="923330"/>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72111"/>
            <a:ext cx="4885904" cy="646331"/>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712383"/>
            <a:ext cx="4885904" cy="646331"/>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64967"/>
            <a:ext cx="4885904" cy="923330"/>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412202" y="5108919"/>
            <a:ext cx="5095782" cy="1754326"/>
          </a:xfrm>
          <a:prstGeom prst="rect">
            <a:avLst/>
          </a:prstGeom>
        </p:spPr>
        <p:txBody>
          <a:bodyPr wrap="square" anchor="b">
            <a:spAutoFit/>
          </a:bodyPr>
          <a:lstStyle/>
          <a:p>
            <a:pPr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a:p>
            <a:pPr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a:p>
            <a:pPr lvl="0"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0706937E-3E5D-4CF1-9589-EF84699130EB}"/>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27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39432"/>
            <a:ext cx="6689704" cy="769441"/>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Les AOD chez les patients âgés ≥ 75 ans atteints de FA : Impact sur le risque d’AVC et d’hémorragie</a:t>
            </a:r>
            <a:endParaRPr kumimoji="0" lang="fr-FR" sz="2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5" name="Table 14">
            <a:extLst>
              <a:ext uri="{FF2B5EF4-FFF2-40B4-BE49-F238E27FC236}">
                <a16:creationId xmlns:a16="http://schemas.microsoft.com/office/drawing/2014/main" id="{9825321D-FA3E-4570-A77D-FF6259247E2D}"/>
              </a:ext>
            </a:extLst>
          </p:cNvPr>
          <p:cNvGraphicFramePr>
            <a:graphicFrameLocks noGrp="1"/>
          </p:cNvGraphicFramePr>
          <p:nvPr>
            <p:extLst>
              <p:ext uri="{D42A27DB-BD31-4B8C-83A1-F6EECF244321}">
                <p14:modId xmlns:p14="http://schemas.microsoft.com/office/powerpoint/2010/main" val="40775723"/>
              </p:ext>
            </p:extLst>
          </p:nvPr>
        </p:nvGraphicFramePr>
        <p:xfrm>
          <a:off x="280306" y="3626362"/>
          <a:ext cx="8563428" cy="2006549"/>
        </p:xfrm>
        <a:graphic>
          <a:graphicData uri="http://schemas.openxmlformats.org/drawingml/2006/table">
            <a:tbl>
              <a:tblPr firstRow="1" bandRow="1">
                <a:tableStyleId>{0E3FDE45-AF77-4B5C-9715-49D594BDF05E}</a:tableStyleId>
              </a:tblPr>
              <a:tblGrid>
                <a:gridCol w="2800351">
                  <a:extLst>
                    <a:ext uri="{9D8B030D-6E8A-4147-A177-3AD203B41FA5}">
                      <a16:colId xmlns:a16="http://schemas.microsoft.com/office/drawing/2014/main" val="3917958803"/>
                    </a:ext>
                  </a:extLst>
                </a:gridCol>
                <a:gridCol w="827314">
                  <a:extLst>
                    <a:ext uri="{9D8B030D-6E8A-4147-A177-3AD203B41FA5}">
                      <a16:colId xmlns:a16="http://schemas.microsoft.com/office/drawing/2014/main" val="20001"/>
                    </a:ext>
                  </a:extLst>
                </a:gridCol>
                <a:gridCol w="3233058">
                  <a:extLst>
                    <a:ext uri="{9D8B030D-6E8A-4147-A177-3AD203B41FA5}">
                      <a16:colId xmlns:a16="http://schemas.microsoft.com/office/drawing/2014/main" val="410374860"/>
                    </a:ext>
                  </a:extLst>
                </a:gridCol>
                <a:gridCol w="170270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Risque d’hémorragie majeure</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ans</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200" dirty="0">
                          <a:solidFill>
                            <a:schemeClr val="bg1"/>
                          </a:solidFill>
                          <a:latin typeface="Arial Narrow" panose="020B0606020202030204" pitchFamily="34" charset="0"/>
                        </a:rPr>
                        <a:t>RRI</a:t>
                      </a:r>
                      <a:r>
                        <a:rPr lang="fr-CA" sz="1200" baseline="0" dirty="0">
                          <a:solidFill>
                            <a:schemeClr val="bg1"/>
                          </a:solidFill>
                          <a:latin typeface="Arial Narrow" panose="020B0606020202030204" pitchFamily="34" charset="0"/>
                        </a:rPr>
                        <a:t> (95% CI)</a:t>
                      </a:r>
                      <a:endParaRPr lang="fr-CA" sz="12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1.01 (0,83-1,23)</a:t>
                      </a:r>
                      <a:br>
                        <a:rPr lang="en-CA" sz="1300" dirty="0">
                          <a:latin typeface="Arial Narrow" panose="020B0606020202030204" pitchFamily="34" charset="0"/>
                        </a:rPr>
                      </a:br>
                      <a:r>
                        <a:rPr lang="en-CA" sz="1300" dirty="0">
                          <a:latin typeface="Arial Narrow" panose="020B0606020202030204" pitchFamily="34" charset="0"/>
                        </a:rPr>
                        <a:t>1,18 (0,98-1,42)</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1,04</a:t>
                      </a:r>
                      <a:r>
                        <a:rPr lang="en-CA" sz="1300" baseline="0" dirty="0">
                          <a:latin typeface="Arial Narrow" panose="020B0606020202030204" pitchFamily="34" charset="0"/>
                        </a:rPr>
                        <a:t> (0,90-1,20)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0,69 (0,60-0,80)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1,13 (0,74-1,75)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16" name="ZoneTexte 6">
            <a:extLst>
              <a:ext uri="{FF2B5EF4-FFF2-40B4-BE49-F238E27FC236}">
                <a16:creationId xmlns:a16="http://schemas.microsoft.com/office/drawing/2014/main" id="{A2CFDF15-59C4-495D-AC3A-A99069A4AB52}"/>
              </a:ext>
            </a:extLst>
          </p:cNvPr>
          <p:cNvSpPr txBox="1"/>
          <p:nvPr/>
        </p:nvSpPr>
        <p:spPr>
          <a:xfrm>
            <a:off x="4050244" y="5270552"/>
            <a:ext cx="1431074" cy="184622"/>
          </a:xfrm>
          <a:prstGeom prst="rect">
            <a:avLst/>
          </a:prstGeom>
          <a:noFill/>
        </p:spPr>
        <p:txBody>
          <a:bodyPr wrap="none" lIns="60917" tIns="30458" rIns="60917" bIns="30458" rtlCol="0">
            <a:spAutoFit/>
          </a:bodyPr>
          <a:lstStyle/>
          <a:p>
            <a:pPr algn="r" defTabSz="304355"/>
            <a:r>
              <a:rPr lang="fr-CA" sz="800" dirty="0">
                <a:solidFill>
                  <a:srgbClr val="FFFFFF"/>
                </a:solidFill>
                <a:latin typeface="Arial"/>
              </a:rPr>
              <a:t>Ruff, Lancet, 2014, 383, 955</a:t>
            </a:r>
            <a:endParaRPr lang="en-CA" sz="800" dirty="0">
              <a:solidFill>
                <a:srgbClr val="FFFFFF"/>
              </a:solidFill>
              <a:latin typeface="Arial"/>
            </a:endParaRPr>
          </a:p>
        </p:txBody>
      </p:sp>
      <p:graphicFrame>
        <p:nvGraphicFramePr>
          <p:cNvPr id="17" name="Table 16">
            <a:extLst>
              <a:ext uri="{FF2B5EF4-FFF2-40B4-BE49-F238E27FC236}">
                <a16:creationId xmlns:a16="http://schemas.microsoft.com/office/drawing/2014/main" id="{DAEE7CD0-CDC6-430B-9161-7AE741B83F45}"/>
              </a:ext>
            </a:extLst>
          </p:cNvPr>
          <p:cNvGraphicFramePr>
            <a:graphicFrameLocks noGrp="1"/>
          </p:cNvGraphicFramePr>
          <p:nvPr>
            <p:extLst>
              <p:ext uri="{D42A27DB-BD31-4B8C-83A1-F6EECF244321}">
                <p14:modId xmlns:p14="http://schemas.microsoft.com/office/powerpoint/2010/main" val="753507783"/>
              </p:ext>
            </p:extLst>
          </p:nvPr>
        </p:nvGraphicFramePr>
        <p:xfrm>
          <a:off x="261256" y="1578487"/>
          <a:ext cx="8563428" cy="2006549"/>
        </p:xfrm>
        <a:graphic>
          <a:graphicData uri="http://schemas.openxmlformats.org/drawingml/2006/table">
            <a:tbl>
              <a:tblPr firstRow="1" bandRow="1">
                <a:tableStyleId>{0E3FDE45-AF77-4B5C-9715-49D594BDF05E}</a:tableStyleId>
              </a:tblPr>
              <a:tblGrid>
                <a:gridCol w="2808515">
                  <a:extLst>
                    <a:ext uri="{9D8B030D-6E8A-4147-A177-3AD203B41FA5}">
                      <a16:colId xmlns:a16="http://schemas.microsoft.com/office/drawing/2014/main" val="3917958803"/>
                    </a:ext>
                  </a:extLst>
                </a:gridCol>
                <a:gridCol w="827315">
                  <a:extLst>
                    <a:ext uri="{9D8B030D-6E8A-4147-A177-3AD203B41FA5}">
                      <a16:colId xmlns:a16="http://schemas.microsoft.com/office/drawing/2014/main" val="20001"/>
                    </a:ext>
                  </a:extLst>
                </a:gridCol>
                <a:gridCol w="3243943">
                  <a:extLst>
                    <a:ext uri="{9D8B030D-6E8A-4147-A177-3AD203B41FA5}">
                      <a16:colId xmlns:a16="http://schemas.microsoft.com/office/drawing/2014/main" val="410374860"/>
                    </a:ext>
                  </a:extLst>
                </a:gridCol>
                <a:gridCol w="168365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Risque d’AVC</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ans</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100" dirty="0">
                          <a:solidFill>
                            <a:schemeClr val="bg1"/>
                          </a:solidFill>
                          <a:latin typeface="Arial Narrow" panose="020B0606020202030204" pitchFamily="34" charset="0"/>
                        </a:rPr>
                        <a:t>RRI</a:t>
                      </a:r>
                      <a:r>
                        <a:rPr lang="fr-CA" sz="1100" baseline="0" dirty="0">
                          <a:solidFill>
                            <a:schemeClr val="bg1"/>
                          </a:solidFill>
                          <a:latin typeface="Arial Narrow" panose="020B0606020202030204" pitchFamily="34" charset="0"/>
                        </a:rPr>
                        <a:t> (IC à 95%)</a:t>
                      </a:r>
                      <a:endParaRPr lang="fr-CA" sz="11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0,88 (0,66-1,17)</a:t>
                      </a:r>
                    </a:p>
                    <a:p>
                      <a:pPr algn="ctr"/>
                      <a:r>
                        <a:rPr lang="fr-CA" sz="1300" dirty="0">
                          <a:latin typeface="Arial Narrow" panose="020B0606020202030204" pitchFamily="34" charset="0"/>
                        </a:rPr>
                        <a:t>0,67</a:t>
                      </a:r>
                      <a:r>
                        <a:rPr lang="fr-CA" sz="1300" baseline="0" dirty="0">
                          <a:latin typeface="Arial Narrow" panose="020B0606020202030204" pitchFamily="34" charset="0"/>
                        </a:rPr>
                        <a:t> (0,49-0,90)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0,88 (0,75-1,03)</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0,79 (0,65-0,95)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0,46 (0,33-0,65)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20" name="Rectangle 10">
            <a:extLst>
              <a:ext uri="{FF2B5EF4-FFF2-40B4-BE49-F238E27FC236}">
                <a16:creationId xmlns:a16="http://schemas.microsoft.com/office/drawing/2014/main" id="{EFBD8BB7-DD59-455B-BD52-EA7D56EB5420}"/>
              </a:ext>
            </a:extLst>
          </p:cNvPr>
          <p:cNvSpPr/>
          <p:nvPr/>
        </p:nvSpPr>
        <p:spPr>
          <a:xfrm>
            <a:off x="4187825" y="5947355"/>
            <a:ext cx="2911947" cy="103965"/>
          </a:xfrm>
          <a:custGeom>
            <a:avLst/>
            <a:gdLst>
              <a:gd name="connsiteX0" fmla="*/ 0 w 5775960"/>
              <a:gd name="connsiteY0" fmla="*/ 0 h 243840"/>
              <a:gd name="connsiteX1" fmla="*/ 5775960 w 5775960"/>
              <a:gd name="connsiteY1" fmla="*/ 0 h 243840"/>
              <a:gd name="connsiteX2" fmla="*/ 5775960 w 5775960"/>
              <a:gd name="connsiteY2" fmla="*/ 243840 h 243840"/>
              <a:gd name="connsiteX3" fmla="*/ 0 w 5775960"/>
              <a:gd name="connsiteY3" fmla="*/ 243840 h 243840"/>
              <a:gd name="connsiteX4" fmla="*/ 0 w 5775960"/>
              <a:gd name="connsiteY4" fmla="*/ 0 h 243840"/>
              <a:gd name="connsiteX0" fmla="*/ 0 w 5775960"/>
              <a:gd name="connsiteY0" fmla="*/ 0 h 243840"/>
              <a:gd name="connsiteX1" fmla="*/ 5775960 w 5775960"/>
              <a:gd name="connsiteY1" fmla="*/ 0 h 243840"/>
              <a:gd name="connsiteX2" fmla="*/ 5775960 w 5775960"/>
              <a:gd name="connsiteY2" fmla="*/ 243840 h 243840"/>
              <a:gd name="connsiteX3" fmla="*/ 2895600 w 5775960"/>
              <a:gd name="connsiteY3" fmla="*/ 236220 h 243840"/>
              <a:gd name="connsiteX4" fmla="*/ 0 w 5775960"/>
              <a:gd name="connsiteY4" fmla="*/ 243840 h 243840"/>
              <a:gd name="connsiteX5" fmla="*/ 0 w 5775960"/>
              <a:gd name="connsiteY5" fmla="*/ 0 h 243840"/>
              <a:gd name="connsiteX0" fmla="*/ 2895600 w 5775960"/>
              <a:gd name="connsiteY0" fmla="*/ 236220 h 327660"/>
              <a:gd name="connsiteX1" fmla="*/ 0 w 5775960"/>
              <a:gd name="connsiteY1" fmla="*/ 243840 h 327660"/>
              <a:gd name="connsiteX2" fmla="*/ 0 w 5775960"/>
              <a:gd name="connsiteY2" fmla="*/ 0 h 327660"/>
              <a:gd name="connsiteX3" fmla="*/ 5775960 w 5775960"/>
              <a:gd name="connsiteY3" fmla="*/ 0 h 327660"/>
              <a:gd name="connsiteX4" fmla="*/ 5775960 w 5775960"/>
              <a:gd name="connsiteY4" fmla="*/ 243840 h 327660"/>
              <a:gd name="connsiteX5" fmla="*/ 2987040 w 5775960"/>
              <a:gd name="connsiteY5" fmla="*/ 327660 h 327660"/>
              <a:gd name="connsiteX0" fmla="*/ 2895600 w 5775960"/>
              <a:gd name="connsiteY0" fmla="*/ 236220 h 243840"/>
              <a:gd name="connsiteX1" fmla="*/ 0 w 5775960"/>
              <a:gd name="connsiteY1" fmla="*/ 243840 h 243840"/>
              <a:gd name="connsiteX2" fmla="*/ 0 w 5775960"/>
              <a:gd name="connsiteY2" fmla="*/ 0 h 243840"/>
              <a:gd name="connsiteX3" fmla="*/ 5775960 w 5775960"/>
              <a:gd name="connsiteY3" fmla="*/ 0 h 243840"/>
              <a:gd name="connsiteX4" fmla="*/ 5775960 w 5775960"/>
              <a:gd name="connsiteY4" fmla="*/ 243840 h 243840"/>
              <a:gd name="connsiteX0" fmla="*/ 0 w 5775960"/>
              <a:gd name="connsiteY0" fmla="*/ 243840 h 243840"/>
              <a:gd name="connsiteX1" fmla="*/ 0 w 5775960"/>
              <a:gd name="connsiteY1" fmla="*/ 0 h 243840"/>
              <a:gd name="connsiteX2" fmla="*/ 5775960 w 5775960"/>
              <a:gd name="connsiteY2" fmla="*/ 0 h 243840"/>
              <a:gd name="connsiteX3" fmla="*/ 5775960 w 577596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5775960" h="243840">
                <a:moveTo>
                  <a:pt x="0" y="243840"/>
                </a:moveTo>
                <a:lnTo>
                  <a:pt x="0" y="0"/>
                </a:lnTo>
                <a:lnTo>
                  <a:pt x="5775960" y="0"/>
                </a:lnTo>
                <a:lnTo>
                  <a:pt x="5775960" y="24384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21" name="Straight Connector 20">
            <a:extLst>
              <a:ext uri="{FF2B5EF4-FFF2-40B4-BE49-F238E27FC236}">
                <a16:creationId xmlns:a16="http://schemas.microsoft.com/office/drawing/2014/main" id="{B0276DF2-C1B4-4B96-8B78-EB06121E1902}"/>
              </a:ext>
            </a:extLst>
          </p:cNvPr>
          <p:cNvCxnSpPr/>
          <p:nvPr/>
        </p:nvCxnSpPr>
        <p:spPr>
          <a:xfrm>
            <a:off x="5625194" y="1872343"/>
            <a:ext cx="0" cy="17090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7074E2-B7FD-4B2F-BDC1-397309BD1E9B}"/>
              </a:ext>
            </a:extLst>
          </p:cNvPr>
          <p:cNvCxnSpPr/>
          <p:nvPr/>
        </p:nvCxnSpPr>
        <p:spPr>
          <a:xfrm>
            <a:off x="5156200" y="4183567"/>
            <a:ext cx="1149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3719EC-A7B9-4715-8368-39B40676F2B2}"/>
              </a:ext>
            </a:extLst>
          </p:cNvPr>
          <p:cNvSpPr/>
          <p:nvPr/>
        </p:nvSpPr>
        <p:spPr>
          <a:xfrm>
            <a:off x="5609319" y="40853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24" name="TextBox 23">
            <a:extLst>
              <a:ext uri="{FF2B5EF4-FFF2-40B4-BE49-F238E27FC236}">
                <a16:creationId xmlns:a16="http://schemas.microsoft.com/office/drawing/2014/main" id="{1EBC7430-F509-4763-A8F3-4BFA3E95D7F8}"/>
              </a:ext>
            </a:extLst>
          </p:cNvPr>
          <p:cNvSpPr txBox="1"/>
          <p:nvPr/>
        </p:nvSpPr>
        <p:spPr>
          <a:xfrm>
            <a:off x="5453101" y="5999513"/>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1,0</a:t>
            </a:r>
            <a:endParaRPr lang="fr-CA" sz="900" b="1" dirty="0">
              <a:solidFill>
                <a:srgbClr val="262626"/>
              </a:solidFill>
              <a:latin typeface="Arial Narrow" panose="020B0606020202030204" pitchFamily="34" charset="0"/>
            </a:endParaRPr>
          </a:p>
        </p:txBody>
      </p:sp>
      <p:sp>
        <p:nvSpPr>
          <p:cNvPr id="25" name="TextBox 24">
            <a:extLst>
              <a:ext uri="{FF2B5EF4-FFF2-40B4-BE49-F238E27FC236}">
                <a16:creationId xmlns:a16="http://schemas.microsoft.com/office/drawing/2014/main" id="{29C08049-E24F-4D08-BF15-4A077C6B1881}"/>
              </a:ext>
            </a:extLst>
          </p:cNvPr>
          <p:cNvSpPr txBox="1"/>
          <p:nvPr/>
        </p:nvSpPr>
        <p:spPr>
          <a:xfrm>
            <a:off x="6869860" y="6013509"/>
            <a:ext cx="402397" cy="230832"/>
          </a:xfrm>
          <a:prstGeom prst="rect">
            <a:avLst/>
          </a:prstGeom>
          <a:noFill/>
        </p:spPr>
        <p:txBody>
          <a:bodyPr wrap="square" rtlCol="0">
            <a:spAutoFit/>
          </a:bodyPr>
          <a:lstStyle/>
          <a:p>
            <a:pPr algn="ctr" defTabSz="304355"/>
            <a:r>
              <a:rPr lang="en-CA" sz="900" b="1" dirty="0">
                <a:solidFill>
                  <a:srgbClr val="262626"/>
                </a:solidFill>
                <a:latin typeface="Arial Narrow" panose="020B0606020202030204" pitchFamily="34" charset="0"/>
              </a:rPr>
              <a:t>1,5</a:t>
            </a:r>
            <a:endParaRPr lang="fr-CA" sz="900" b="1" dirty="0">
              <a:solidFill>
                <a:srgbClr val="262626"/>
              </a:solidFill>
              <a:latin typeface="Arial Narrow" panose="020B0606020202030204" pitchFamily="34" charset="0"/>
            </a:endParaRPr>
          </a:p>
        </p:txBody>
      </p:sp>
      <p:sp>
        <p:nvSpPr>
          <p:cNvPr id="32" name="TextBox 31">
            <a:extLst>
              <a:ext uri="{FF2B5EF4-FFF2-40B4-BE49-F238E27FC236}">
                <a16:creationId xmlns:a16="http://schemas.microsoft.com/office/drawing/2014/main" id="{4D7A1488-8457-4777-9AB1-99991086F838}"/>
              </a:ext>
            </a:extLst>
          </p:cNvPr>
          <p:cNvSpPr txBox="1"/>
          <p:nvPr/>
        </p:nvSpPr>
        <p:spPr>
          <a:xfrm>
            <a:off x="4066630" y="6071006"/>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0,5</a:t>
            </a:r>
            <a:endParaRPr lang="fr-CA" sz="900" b="1" dirty="0">
              <a:solidFill>
                <a:srgbClr val="262626"/>
              </a:solidFill>
              <a:latin typeface="Arial Narrow" panose="020B0606020202030204" pitchFamily="34" charset="0"/>
            </a:endParaRPr>
          </a:p>
        </p:txBody>
      </p:sp>
      <p:sp>
        <p:nvSpPr>
          <p:cNvPr id="33" name="TextBox 32">
            <a:extLst>
              <a:ext uri="{FF2B5EF4-FFF2-40B4-BE49-F238E27FC236}">
                <a16:creationId xmlns:a16="http://schemas.microsoft.com/office/drawing/2014/main" id="{122168E8-8EE2-46DC-B1F0-D3175070620E}"/>
              </a:ext>
            </a:extLst>
          </p:cNvPr>
          <p:cNvSpPr txBox="1"/>
          <p:nvPr/>
        </p:nvSpPr>
        <p:spPr>
          <a:xfrm>
            <a:off x="4224687" y="6170620"/>
            <a:ext cx="1228414" cy="253916"/>
          </a:xfrm>
          <a:prstGeom prst="rect">
            <a:avLst/>
          </a:prstGeom>
          <a:noFill/>
        </p:spPr>
        <p:txBody>
          <a:bodyPr wrap="square" rtlCol="0">
            <a:spAutoFit/>
          </a:bodyPr>
          <a:lstStyle/>
          <a:p>
            <a:pPr algn="ctr" defTabSz="304355"/>
            <a:r>
              <a:rPr lang="en-CA" sz="1050" b="1" dirty="0">
                <a:solidFill>
                  <a:srgbClr val="262626"/>
                </a:solidFill>
                <a:latin typeface="Arial Narrow" panose="020B0606020202030204" pitchFamily="34" charset="0"/>
              </a:rPr>
              <a:t>En </a:t>
            </a:r>
            <a:r>
              <a:rPr lang="en-CA" sz="1050" b="1" dirty="0" err="1">
                <a:solidFill>
                  <a:srgbClr val="262626"/>
                </a:solidFill>
                <a:latin typeface="Arial Narrow" panose="020B0606020202030204" pitchFamily="34" charset="0"/>
              </a:rPr>
              <a:t>faveur</a:t>
            </a:r>
            <a:r>
              <a:rPr lang="en-CA" sz="1050" b="1" dirty="0">
                <a:solidFill>
                  <a:srgbClr val="262626"/>
                </a:solidFill>
                <a:latin typeface="Arial Narrow" panose="020B0606020202030204" pitchFamily="34" charset="0"/>
              </a:rPr>
              <a:t> de </a:t>
            </a:r>
            <a:r>
              <a:rPr lang="en-CA" sz="1050" b="1" dirty="0" err="1">
                <a:solidFill>
                  <a:srgbClr val="262626"/>
                </a:solidFill>
                <a:latin typeface="Arial Narrow" panose="020B0606020202030204" pitchFamily="34" charset="0"/>
              </a:rPr>
              <a:t>l’AOD</a:t>
            </a:r>
            <a:endParaRPr lang="fr-CA" sz="1050" b="1" dirty="0">
              <a:solidFill>
                <a:srgbClr val="262626"/>
              </a:solidFill>
              <a:latin typeface="Arial Narrow" panose="020B0606020202030204" pitchFamily="34" charset="0"/>
            </a:endParaRPr>
          </a:p>
        </p:txBody>
      </p:sp>
      <p:sp>
        <p:nvSpPr>
          <p:cNvPr id="34" name="TextBox 33">
            <a:extLst>
              <a:ext uri="{FF2B5EF4-FFF2-40B4-BE49-F238E27FC236}">
                <a16:creationId xmlns:a16="http://schemas.microsoft.com/office/drawing/2014/main" id="{917FDE78-BF9A-431D-BCFA-7F8DD3DA1CDD}"/>
              </a:ext>
            </a:extLst>
          </p:cNvPr>
          <p:cNvSpPr txBox="1"/>
          <p:nvPr/>
        </p:nvSpPr>
        <p:spPr>
          <a:xfrm>
            <a:off x="5645043" y="6170620"/>
            <a:ext cx="1273104" cy="253916"/>
          </a:xfrm>
          <a:prstGeom prst="rect">
            <a:avLst/>
          </a:prstGeom>
          <a:noFill/>
        </p:spPr>
        <p:txBody>
          <a:bodyPr wrap="none" rtlCol="0">
            <a:spAutoFit/>
          </a:bodyPr>
          <a:lstStyle/>
          <a:p>
            <a:pPr algn="ctr" defTabSz="304355"/>
            <a:r>
              <a:rPr lang="en-CA" sz="1050" b="1" dirty="0">
                <a:solidFill>
                  <a:srgbClr val="262626"/>
                </a:solidFill>
                <a:latin typeface="Arial Narrow" panose="020B0606020202030204" pitchFamily="34" charset="0"/>
              </a:rPr>
              <a:t>En </a:t>
            </a:r>
            <a:r>
              <a:rPr lang="en-CA" sz="1050" b="1" dirty="0" err="1">
                <a:solidFill>
                  <a:srgbClr val="262626"/>
                </a:solidFill>
                <a:latin typeface="Arial Narrow" panose="020B0606020202030204" pitchFamily="34" charset="0"/>
              </a:rPr>
              <a:t>faveur</a:t>
            </a:r>
            <a:r>
              <a:rPr lang="en-CA" sz="1050" b="1" dirty="0">
                <a:solidFill>
                  <a:srgbClr val="262626"/>
                </a:solidFill>
                <a:latin typeface="Arial Narrow" panose="020B0606020202030204" pitchFamily="34" charset="0"/>
              </a:rPr>
              <a:t> du </a:t>
            </a:r>
            <a:r>
              <a:rPr lang="en-CA" sz="1050" b="1" dirty="0" err="1">
                <a:solidFill>
                  <a:srgbClr val="262626"/>
                </a:solidFill>
                <a:latin typeface="Arial Narrow" panose="020B0606020202030204" pitchFamily="34" charset="0"/>
              </a:rPr>
              <a:t>témoin</a:t>
            </a:r>
            <a:endParaRPr lang="fr-CA" sz="1050" b="1" dirty="0">
              <a:solidFill>
                <a:srgbClr val="262626"/>
              </a:solidFill>
              <a:latin typeface="Arial Narrow" panose="020B0606020202030204" pitchFamily="34" charset="0"/>
            </a:endParaRPr>
          </a:p>
        </p:txBody>
      </p:sp>
      <p:cxnSp>
        <p:nvCxnSpPr>
          <p:cNvPr id="35" name="Straight Arrow Connector 34">
            <a:extLst>
              <a:ext uri="{FF2B5EF4-FFF2-40B4-BE49-F238E27FC236}">
                <a16:creationId xmlns:a16="http://schemas.microsoft.com/office/drawing/2014/main" id="{89F6B2C1-4B41-4C9B-A40E-C6A69292E173}"/>
              </a:ext>
            </a:extLst>
          </p:cNvPr>
          <p:cNvCxnSpPr/>
          <p:nvPr/>
        </p:nvCxnSpPr>
        <p:spPr>
          <a:xfrm>
            <a:off x="5964919"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63BEAF-EB24-42E4-98FF-061D035EE529}"/>
              </a:ext>
            </a:extLst>
          </p:cNvPr>
          <p:cNvCxnSpPr/>
          <p:nvPr/>
        </p:nvCxnSpPr>
        <p:spPr>
          <a:xfrm flipH="1">
            <a:off x="4742544"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394381"/>
            <a:ext cx="8273949" cy="236954"/>
          </a:xfrm>
          <a:prstGeom prst="rect">
            <a:avLst/>
          </a:prstGeom>
        </p:spPr>
        <p:txBody>
          <a:bodyPr/>
          <a:lstStyle/>
          <a:p>
            <a:pPr defTabSz="914400"/>
            <a:r>
              <a:rPr lang="en-US" sz="1200" dirty="0">
                <a:solidFill>
                  <a:schemeClr val="bg1"/>
                </a:solidFill>
                <a:latin typeface="Arial Narrow" panose="020B0606020202030204" pitchFamily="34" charset="0"/>
                <a:cs typeface="Arial" panose="020B0604020202020204" pitchFamily="34" charset="0"/>
              </a:rPr>
              <a:t>*vs. </a:t>
            </a:r>
            <a:r>
              <a:rPr lang="en-US" sz="1200" dirty="0" err="1">
                <a:solidFill>
                  <a:schemeClr val="bg1"/>
                </a:solidFill>
                <a:latin typeface="Arial Narrow" panose="020B0606020202030204" pitchFamily="34" charset="0"/>
                <a:cs typeface="Arial" panose="020B0604020202020204" pitchFamily="34" charset="0"/>
              </a:rPr>
              <a:t>aspirine</a:t>
            </a:r>
            <a:endParaRPr lang="en-US" sz="1200" dirty="0">
              <a:solidFill>
                <a:schemeClr val="bg1"/>
              </a:solidFill>
              <a:latin typeface="Arial Narrow" panose="020B0606020202030204" pitchFamily="34" charset="0"/>
              <a:cs typeface="Arial" panose="020B0604020202020204" pitchFamily="34" charset="0"/>
            </a:endParaRPr>
          </a:p>
          <a:p>
            <a:pPr defTabSz="914400"/>
            <a:r>
              <a:rPr lang="en-US" sz="1100" dirty="0" err="1">
                <a:solidFill>
                  <a:schemeClr val="bg1"/>
                </a:solidFill>
                <a:latin typeface="Arial Narrow" panose="020B0606020202030204" pitchFamily="34" charset="0"/>
                <a:cs typeface="Arial" panose="020B0604020202020204" pitchFamily="34" charset="0"/>
              </a:rPr>
              <a:t>Cité</a:t>
            </a:r>
            <a:r>
              <a:rPr lang="en-US" sz="1100" dirty="0">
                <a:solidFill>
                  <a:schemeClr val="bg1"/>
                </a:solidFill>
                <a:latin typeface="Arial Narrow" panose="020B0606020202030204" pitchFamily="34" charset="0"/>
                <a:cs typeface="Arial" panose="020B0604020202020204" pitchFamily="34" charset="0"/>
              </a:rPr>
              <a:t> </a:t>
            </a:r>
            <a:r>
              <a:rPr lang="en-US" sz="1100" dirty="0" err="1">
                <a:solidFill>
                  <a:schemeClr val="bg1"/>
                </a:solidFill>
                <a:latin typeface="Arial Narrow" panose="020B0606020202030204" pitchFamily="34" charset="0"/>
                <a:cs typeface="Arial" panose="020B0604020202020204" pitchFamily="34" charset="0"/>
              </a:rPr>
              <a:t>dans</a:t>
            </a:r>
            <a:r>
              <a:rPr lang="en-US" sz="1100" dirty="0">
                <a:solidFill>
                  <a:schemeClr val="bg1"/>
                </a:solidFill>
                <a:latin typeface="Arial Narrow" panose="020B0606020202030204" pitchFamily="34" charset="0"/>
                <a:cs typeface="Arial" panose="020B0604020202020204" pitchFamily="34" charset="0"/>
              </a:rPr>
              <a:t> Ng KH, et al. </a:t>
            </a:r>
            <a:r>
              <a:rPr lang="en-US" sz="1100" dirty="0" err="1">
                <a:solidFill>
                  <a:schemeClr val="bg1"/>
                </a:solidFill>
                <a:latin typeface="Arial Narrow" panose="020B0606020202030204" pitchFamily="34" charset="0"/>
                <a:cs typeface="Arial" panose="020B0604020202020204" pitchFamily="34" charset="0"/>
              </a:rPr>
              <a:t>Cardiol</a:t>
            </a:r>
            <a:r>
              <a:rPr lang="en-US" sz="1100" dirty="0">
                <a:solidFill>
                  <a:schemeClr val="bg1"/>
                </a:solidFill>
                <a:latin typeface="Arial Narrow" panose="020B0606020202030204" pitchFamily="34" charset="0"/>
                <a:cs typeface="Arial" panose="020B0604020202020204" pitchFamily="34" charset="0"/>
              </a:rPr>
              <a:t> </a:t>
            </a:r>
            <a:r>
              <a:rPr lang="en-US" sz="1100" dirty="0" err="1">
                <a:solidFill>
                  <a:schemeClr val="bg1"/>
                </a:solidFill>
                <a:latin typeface="Arial Narrow" panose="020B0606020202030204" pitchFamily="34" charset="0"/>
                <a:cs typeface="Arial" panose="020B0604020202020204" pitchFamily="34" charset="0"/>
              </a:rPr>
              <a:t>Ther</a:t>
            </a:r>
            <a:r>
              <a:rPr lang="en-US" sz="1100" dirty="0">
                <a:solidFill>
                  <a:schemeClr val="bg1"/>
                </a:solidFill>
                <a:latin typeface="Arial Narrow" panose="020B0606020202030204" pitchFamily="34" charset="0"/>
                <a:cs typeface="Arial" panose="020B0604020202020204" pitchFamily="34" charset="0"/>
              </a:rPr>
              <a:t> 2013 Dec; 2(2):135-49.</a:t>
            </a:r>
          </a:p>
        </p:txBody>
      </p:sp>
      <p:grpSp>
        <p:nvGrpSpPr>
          <p:cNvPr id="38" name="Group 43">
            <a:extLst>
              <a:ext uri="{FF2B5EF4-FFF2-40B4-BE49-F238E27FC236}">
                <a16:creationId xmlns:a16="http://schemas.microsoft.com/office/drawing/2014/main" id="{1ED001E0-FED0-4785-8B38-CF18644ABF86}"/>
              </a:ext>
            </a:extLst>
          </p:cNvPr>
          <p:cNvGrpSpPr/>
          <p:nvPr/>
        </p:nvGrpSpPr>
        <p:grpSpPr>
          <a:xfrm>
            <a:off x="4660900" y="1996063"/>
            <a:ext cx="1485900" cy="1596223"/>
            <a:chOff x="8191500" y="2931357"/>
            <a:chExt cx="2971800" cy="1754904"/>
          </a:xfrm>
        </p:grpSpPr>
        <p:cxnSp>
          <p:nvCxnSpPr>
            <p:cNvPr id="39" name="Straight Connector 38">
              <a:extLst>
                <a:ext uri="{FF2B5EF4-FFF2-40B4-BE49-F238E27FC236}">
                  <a16:creationId xmlns:a16="http://schemas.microsoft.com/office/drawing/2014/main" id="{CCE9253A-9F32-4D0B-958A-44C1993D33B8}"/>
                </a:ext>
              </a:extLst>
            </p:cNvPr>
            <p:cNvCxnSpPr/>
            <p:nvPr/>
          </p:nvCxnSpPr>
          <p:spPr>
            <a:xfrm>
              <a:off x="10134604" y="2931357"/>
              <a:ext cx="0" cy="17549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961DDF-21CC-4EEC-A062-A5A5A92874F8}"/>
                </a:ext>
              </a:extLst>
            </p:cNvPr>
            <p:cNvCxnSpPr/>
            <p:nvPr/>
          </p:nvCxnSpPr>
          <p:spPr>
            <a:xfrm>
              <a:off x="8191500" y="3073401"/>
              <a:ext cx="297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3FD1DB-CEEC-48C8-9367-E50496B62CF9}"/>
                </a:ext>
              </a:extLst>
            </p:cNvPr>
            <p:cNvSpPr/>
            <p:nvPr/>
          </p:nvSpPr>
          <p:spPr>
            <a:xfrm>
              <a:off x="9404350" y="2965451"/>
              <a:ext cx="196850" cy="222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grpSp>
      <p:cxnSp>
        <p:nvCxnSpPr>
          <p:cNvPr id="42" name="Straight Connector 41">
            <a:extLst>
              <a:ext uri="{FF2B5EF4-FFF2-40B4-BE49-F238E27FC236}">
                <a16:creationId xmlns:a16="http://schemas.microsoft.com/office/drawing/2014/main" id="{7CF1033D-3B9E-4742-9E99-5311B8BC82E1}"/>
              </a:ext>
            </a:extLst>
          </p:cNvPr>
          <p:cNvCxnSpPr/>
          <p:nvPr/>
        </p:nvCxnSpPr>
        <p:spPr>
          <a:xfrm>
            <a:off x="5643482" y="3990975"/>
            <a:ext cx="0" cy="194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22BF2D-551A-4C96-AB4F-0C97BB45A99A}"/>
              </a:ext>
            </a:extLst>
          </p:cNvPr>
          <p:cNvCxnSpPr/>
          <p:nvPr/>
        </p:nvCxnSpPr>
        <p:spPr>
          <a:xfrm>
            <a:off x="4152900" y="2303063"/>
            <a:ext cx="1206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7BA5A7D-BB3B-42C6-8387-4643B3F920B6}"/>
              </a:ext>
            </a:extLst>
          </p:cNvPr>
          <p:cNvSpPr/>
          <p:nvPr/>
        </p:nvSpPr>
        <p:spPr>
          <a:xfrm>
            <a:off x="4645025" y="22048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5" name="Straight Connector 44">
            <a:extLst>
              <a:ext uri="{FF2B5EF4-FFF2-40B4-BE49-F238E27FC236}">
                <a16:creationId xmlns:a16="http://schemas.microsoft.com/office/drawing/2014/main" id="{8155AFEF-BA54-4E56-9B31-2E586922BF5F}"/>
              </a:ext>
            </a:extLst>
          </p:cNvPr>
          <p:cNvCxnSpPr/>
          <p:nvPr/>
        </p:nvCxnSpPr>
        <p:spPr>
          <a:xfrm>
            <a:off x="4914900" y="2747563"/>
            <a:ext cx="806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D50C411-747A-4F98-A23D-9D5C3C42783C}"/>
              </a:ext>
            </a:extLst>
          </p:cNvPr>
          <p:cNvSpPr/>
          <p:nvPr/>
        </p:nvSpPr>
        <p:spPr>
          <a:xfrm>
            <a:off x="5273675" y="26493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7" name="Straight Connector 46">
            <a:extLst>
              <a:ext uri="{FF2B5EF4-FFF2-40B4-BE49-F238E27FC236}">
                <a16:creationId xmlns:a16="http://schemas.microsoft.com/office/drawing/2014/main" id="{3B02D201-449E-4392-BA2E-5403268709EB}"/>
              </a:ext>
            </a:extLst>
          </p:cNvPr>
          <p:cNvCxnSpPr/>
          <p:nvPr/>
        </p:nvCxnSpPr>
        <p:spPr>
          <a:xfrm>
            <a:off x="4616450" y="3090463"/>
            <a:ext cx="876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BAB3756-5708-4358-869A-160378239987}"/>
              </a:ext>
            </a:extLst>
          </p:cNvPr>
          <p:cNvSpPr/>
          <p:nvPr/>
        </p:nvSpPr>
        <p:spPr>
          <a:xfrm>
            <a:off x="5000625" y="29922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9" name="Straight Connector 48">
            <a:extLst>
              <a:ext uri="{FF2B5EF4-FFF2-40B4-BE49-F238E27FC236}">
                <a16:creationId xmlns:a16="http://schemas.microsoft.com/office/drawing/2014/main" id="{5F188B90-72E3-44F5-AC20-3FA2B1C91B01}"/>
              </a:ext>
            </a:extLst>
          </p:cNvPr>
          <p:cNvCxnSpPr/>
          <p:nvPr/>
        </p:nvCxnSpPr>
        <p:spPr>
          <a:xfrm>
            <a:off x="3740150" y="3433363"/>
            <a:ext cx="889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8FBE1F0-7C58-41C1-8377-7B674A110E45}"/>
              </a:ext>
            </a:extLst>
          </p:cNvPr>
          <p:cNvSpPr/>
          <p:nvPr/>
        </p:nvSpPr>
        <p:spPr>
          <a:xfrm>
            <a:off x="4105275" y="3335174"/>
            <a:ext cx="98425" cy="2021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1" name="Straight Connector 50">
            <a:extLst>
              <a:ext uri="{FF2B5EF4-FFF2-40B4-BE49-F238E27FC236}">
                <a16:creationId xmlns:a16="http://schemas.microsoft.com/office/drawing/2014/main" id="{BB677C64-7179-48CE-A09C-342551D9EFFD}"/>
              </a:ext>
            </a:extLst>
          </p:cNvPr>
          <p:cNvCxnSpPr/>
          <p:nvPr/>
        </p:nvCxnSpPr>
        <p:spPr>
          <a:xfrm>
            <a:off x="5600700" y="4380417"/>
            <a:ext cx="127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C1E413E-4EB2-48DE-A86E-0FFAC25A7770}"/>
              </a:ext>
            </a:extLst>
          </p:cNvPr>
          <p:cNvSpPr/>
          <p:nvPr/>
        </p:nvSpPr>
        <p:spPr>
          <a:xfrm>
            <a:off x="6136369" y="42822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3" name="Straight Connector 52">
            <a:extLst>
              <a:ext uri="{FF2B5EF4-FFF2-40B4-BE49-F238E27FC236}">
                <a16:creationId xmlns:a16="http://schemas.microsoft.com/office/drawing/2014/main" id="{A912FD99-87AE-4D40-BDBD-65726F41B66D}"/>
              </a:ext>
            </a:extLst>
          </p:cNvPr>
          <p:cNvCxnSpPr/>
          <p:nvPr/>
        </p:nvCxnSpPr>
        <p:spPr>
          <a:xfrm>
            <a:off x="5359400" y="4786817"/>
            <a:ext cx="857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5347A13-82E0-4A9F-93D4-644EC43ABCE4}"/>
              </a:ext>
            </a:extLst>
          </p:cNvPr>
          <p:cNvSpPr/>
          <p:nvPr/>
        </p:nvSpPr>
        <p:spPr>
          <a:xfrm>
            <a:off x="5723619" y="46886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5" name="Straight Connector 54">
            <a:extLst>
              <a:ext uri="{FF2B5EF4-FFF2-40B4-BE49-F238E27FC236}">
                <a16:creationId xmlns:a16="http://schemas.microsoft.com/office/drawing/2014/main" id="{012DDB1A-916C-46C3-A0FC-437AF7F19322}"/>
              </a:ext>
            </a:extLst>
          </p:cNvPr>
          <p:cNvCxnSpPr/>
          <p:nvPr/>
        </p:nvCxnSpPr>
        <p:spPr>
          <a:xfrm>
            <a:off x="4470400" y="5136067"/>
            <a:ext cx="590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453500-F996-4DF6-BC86-42E6E352E905}"/>
              </a:ext>
            </a:extLst>
          </p:cNvPr>
          <p:cNvSpPr/>
          <p:nvPr/>
        </p:nvSpPr>
        <p:spPr>
          <a:xfrm>
            <a:off x="4707619" y="50378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7" name="Straight Connector 56">
            <a:extLst>
              <a:ext uri="{FF2B5EF4-FFF2-40B4-BE49-F238E27FC236}">
                <a16:creationId xmlns:a16="http://schemas.microsoft.com/office/drawing/2014/main" id="{4878BA16-D37E-402E-A753-757DA83DD4E1}"/>
              </a:ext>
            </a:extLst>
          </p:cNvPr>
          <p:cNvCxnSpPr/>
          <p:nvPr/>
        </p:nvCxnSpPr>
        <p:spPr>
          <a:xfrm>
            <a:off x="4883150" y="5466267"/>
            <a:ext cx="2251075"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18365D8-D33F-4CB0-B08A-C4B340CF9261}"/>
              </a:ext>
            </a:extLst>
          </p:cNvPr>
          <p:cNvSpPr/>
          <p:nvPr/>
        </p:nvSpPr>
        <p:spPr>
          <a:xfrm>
            <a:off x="5964919" y="5368078"/>
            <a:ext cx="98425" cy="2021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0000"/>
              </a:solidFill>
              <a:highlight>
                <a:srgbClr val="FF0000"/>
              </a:highlight>
              <a:latin typeface="Arial"/>
            </a:endParaRPr>
          </a:p>
        </p:txBody>
      </p:sp>
      <p:cxnSp>
        <p:nvCxnSpPr>
          <p:cNvPr id="59" name="Straight Connector 58">
            <a:extLst>
              <a:ext uri="{FF2B5EF4-FFF2-40B4-BE49-F238E27FC236}">
                <a16:creationId xmlns:a16="http://schemas.microsoft.com/office/drawing/2014/main" id="{DFEB002C-0E1B-4229-AB4A-E7C8C51F19B2}"/>
              </a:ext>
            </a:extLst>
          </p:cNvPr>
          <p:cNvCxnSpPr/>
          <p:nvPr/>
        </p:nvCxnSpPr>
        <p:spPr>
          <a:xfrm>
            <a:off x="5627941" y="1943100"/>
            <a:ext cx="0" cy="1638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32B4C7-7983-4C95-B4AC-4C0FAE56BE46}"/>
              </a:ext>
            </a:extLst>
          </p:cNvPr>
          <p:cNvSpPr txBox="1"/>
          <p:nvPr/>
        </p:nvSpPr>
        <p:spPr>
          <a:xfrm>
            <a:off x="4111006" y="1255503"/>
            <a:ext cx="3435013" cy="276999"/>
          </a:xfrm>
          <a:prstGeom prst="rect">
            <a:avLst/>
          </a:prstGeom>
          <a:noFill/>
        </p:spPr>
        <p:txBody>
          <a:bodyPr wrap="square" rtlCol="0">
            <a:spAutoFit/>
          </a:bodyPr>
          <a:lstStyle/>
          <a:p>
            <a:pPr defTabSz="914400"/>
            <a:r>
              <a:rPr lang="en-CA" sz="1200" dirty="0" err="1">
                <a:solidFill>
                  <a:prstClr val="black"/>
                </a:solidFill>
                <a:latin typeface="Arial Narrow" panose="020B0606020202030204" pitchFamily="34" charset="0"/>
              </a:rPr>
              <a:t>Groupes</a:t>
            </a:r>
            <a:r>
              <a:rPr lang="en-CA" sz="1200" dirty="0">
                <a:solidFill>
                  <a:prstClr val="black"/>
                </a:solidFill>
                <a:latin typeface="Arial Narrow" panose="020B0606020202030204" pitchFamily="34" charset="0"/>
              </a:rPr>
              <a:t> </a:t>
            </a:r>
            <a:r>
              <a:rPr lang="en-CA" sz="1200" dirty="0" err="1">
                <a:solidFill>
                  <a:prstClr val="black"/>
                </a:solidFill>
                <a:latin typeface="Arial Narrow" panose="020B0606020202030204" pitchFamily="34" charset="0"/>
              </a:rPr>
              <a:t>témoins</a:t>
            </a:r>
            <a:r>
              <a:rPr lang="en-CA" sz="1200" dirty="0">
                <a:solidFill>
                  <a:prstClr val="black"/>
                </a:solidFill>
                <a:latin typeface="Arial Narrow" panose="020B0606020202030204" pitchFamily="34" charset="0"/>
              </a:rPr>
              <a:t> :     </a:t>
            </a:r>
            <a:r>
              <a:rPr lang="en-CA" sz="1200" dirty="0" err="1">
                <a:solidFill>
                  <a:prstClr val="black"/>
                </a:solidFill>
                <a:latin typeface="Arial Narrow" panose="020B0606020202030204" pitchFamily="34" charset="0"/>
              </a:rPr>
              <a:t>Warfarine</a:t>
            </a:r>
            <a:r>
              <a:rPr lang="en-CA" sz="1200" dirty="0">
                <a:solidFill>
                  <a:prstClr val="black"/>
                </a:solidFill>
                <a:latin typeface="Arial Narrow" panose="020B0606020202030204" pitchFamily="34" charset="0"/>
              </a:rPr>
              <a:t>                 AAS</a:t>
            </a:r>
          </a:p>
        </p:txBody>
      </p:sp>
      <p:sp>
        <p:nvSpPr>
          <p:cNvPr id="61" name="Rectangle 60">
            <a:extLst>
              <a:ext uri="{FF2B5EF4-FFF2-40B4-BE49-F238E27FC236}">
                <a16:creationId xmlns:a16="http://schemas.microsoft.com/office/drawing/2014/main" id="{67BC357D-89FF-402A-84D9-C4FAB9A82EF6}"/>
              </a:ext>
            </a:extLst>
          </p:cNvPr>
          <p:cNvSpPr/>
          <p:nvPr/>
        </p:nvSpPr>
        <p:spPr>
          <a:xfrm>
            <a:off x="5266062" y="1348282"/>
            <a:ext cx="9144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62" name="Rectangle 61">
            <a:extLst>
              <a:ext uri="{FF2B5EF4-FFF2-40B4-BE49-F238E27FC236}">
                <a16:creationId xmlns:a16="http://schemas.microsoft.com/office/drawing/2014/main" id="{0311594A-2B07-436A-B898-5105921F79E9}"/>
              </a:ext>
            </a:extLst>
          </p:cNvPr>
          <p:cNvSpPr/>
          <p:nvPr/>
        </p:nvSpPr>
        <p:spPr>
          <a:xfrm>
            <a:off x="6305550" y="1352648"/>
            <a:ext cx="176894" cy="870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pic>
        <p:nvPicPr>
          <p:cNvPr id="63" name="Picture 2" descr="Image result for hyperlink icon">
            <a:hlinkClick r:id="rId5" action="ppaction://hlinksldjump"/>
            <a:extLst>
              <a:ext uri="{FF2B5EF4-FFF2-40B4-BE49-F238E27FC236}">
                <a16:creationId xmlns:a16="http://schemas.microsoft.com/office/drawing/2014/main" id="{DBD72670-782D-440D-9969-B60AE7B6A2A4}"/>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99400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5" name="4E92DA43-5712-40E9-AFDC-2C1062C78C6F" descr="7646DFF2-B812-4635-AA57-5171E34E5A45@chrc">
            <a:extLst>
              <a:ext uri="{FF2B5EF4-FFF2-40B4-BE49-F238E27FC236}">
                <a16:creationId xmlns:a16="http://schemas.microsoft.com/office/drawing/2014/main" id="{669C9C99-F6BE-4562-AC58-843FFE7960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37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892552"/>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 </a:t>
            </a:r>
            <a:r>
              <a:rPr lang="fr-MC" sz="2400" b="1" dirty="0">
                <a:solidFill>
                  <a:srgbClr val="1B1A5A"/>
                </a:solidFill>
                <a:latin typeface="Arial Narrow" pitchFamily="34" charset="0"/>
                <a:cs typeface="Aharoni" panose="02010803020104030203" pitchFamily="2" charset="-79"/>
              </a:rPr>
              <a:t>Au-dessus et au-dessous de 75 ans</a:t>
            </a:r>
            <a:r>
              <a:rPr lang="fr-MC" sz="2400" b="1" dirty="0">
                <a:solidFill>
                  <a:srgbClr val="1B1A5A"/>
                </a:solidFill>
                <a:latin typeface="Agency FB" panose="020B0503020202020204" pitchFamily="34" charset="0"/>
                <a:cs typeface="Aharoni" panose="02010803020104030203" pitchFamily="2" charset="-79"/>
              </a:rPr>
              <a:t>  </a:t>
            </a:r>
          </a:p>
          <a:p>
            <a:pPr lvl="0">
              <a:defRPr/>
            </a:pPr>
            <a:r>
              <a:rPr lang="fr-MC" sz="2400" b="1" dirty="0">
                <a:solidFill>
                  <a:srgbClr val="0070C0"/>
                </a:solidFill>
                <a:latin typeface="Arial Narrow" panose="020B0606020202030204" pitchFamily="34" charset="0"/>
                <a:cs typeface="Aharoni" panose="02010803020104030203" pitchFamily="2" charset="-79"/>
              </a:rPr>
              <a:t>Prévention de l’AVC</a:t>
            </a:r>
            <a:endParaRPr lang="en-CA" sz="24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180" name="Group 395">
            <a:extLst>
              <a:ext uri="{FF2B5EF4-FFF2-40B4-BE49-F238E27FC236}">
                <a16:creationId xmlns:a16="http://schemas.microsoft.com/office/drawing/2014/main" id="{A9EF6194-5F88-4936-A6A5-A82A796CA247}"/>
              </a:ext>
            </a:extLst>
          </p:cNvPr>
          <p:cNvGrpSpPr/>
          <p:nvPr/>
        </p:nvGrpSpPr>
        <p:grpSpPr>
          <a:xfrm>
            <a:off x="161925" y="1390334"/>
            <a:ext cx="8621989" cy="4041916"/>
            <a:chOff x="163730" y="1442125"/>
            <a:chExt cx="8621989" cy="4041916"/>
          </a:xfrm>
        </p:grpSpPr>
        <p:sp>
          <p:nvSpPr>
            <p:cNvPr id="181" name="AutoShape 8">
              <a:extLst>
                <a:ext uri="{FF2B5EF4-FFF2-40B4-BE49-F238E27FC236}">
                  <a16:creationId xmlns:a16="http://schemas.microsoft.com/office/drawing/2014/main" id="{A3CB6E37-2A2F-4352-8965-26E69632695D}"/>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182" name="Freeform 397">
              <a:extLst>
                <a:ext uri="{FF2B5EF4-FFF2-40B4-BE49-F238E27FC236}">
                  <a16:creationId xmlns:a16="http://schemas.microsoft.com/office/drawing/2014/main" id="{92D8B80C-31C2-43D4-8186-00DDE4730E32}"/>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3" name="Freeform 398">
              <a:extLst>
                <a:ext uri="{FF2B5EF4-FFF2-40B4-BE49-F238E27FC236}">
                  <a16:creationId xmlns:a16="http://schemas.microsoft.com/office/drawing/2014/main" id="{6D6166A9-C0C1-4102-8B43-15CEB400F5D7}"/>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4" name="Freeform 399">
              <a:extLst>
                <a:ext uri="{FF2B5EF4-FFF2-40B4-BE49-F238E27FC236}">
                  <a16:creationId xmlns:a16="http://schemas.microsoft.com/office/drawing/2014/main" id="{6DBB9620-AA9F-4332-A402-3673FBEB04F5}"/>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5" name="Freeform 400">
              <a:extLst>
                <a:ext uri="{FF2B5EF4-FFF2-40B4-BE49-F238E27FC236}">
                  <a16:creationId xmlns:a16="http://schemas.microsoft.com/office/drawing/2014/main" id="{96CCC1F7-15DC-4B2F-A555-B5546609043A}"/>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6" name="Freeform 401">
              <a:extLst>
                <a:ext uri="{FF2B5EF4-FFF2-40B4-BE49-F238E27FC236}">
                  <a16:creationId xmlns:a16="http://schemas.microsoft.com/office/drawing/2014/main" id="{6E9747C1-B1BD-496D-8272-8A574555D405}"/>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7" name="Freeform 402">
              <a:extLst>
                <a:ext uri="{FF2B5EF4-FFF2-40B4-BE49-F238E27FC236}">
                  <a16:creationId xmlns:a16="http://schemas.microsoft.com/office/drawing/2014/main" id="{16291DA6-259B-43C0-85D7-BBDEFFED2653}"/>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8" name="Freeform 403">
              <a:extLst>
                <a:ext uri="{FF2B5EF4-FFF2-40B4-BE49-F238E27FC236}">
                  <a16:creationId xmlns:a16="http://schemas.microsoft.com/office/drawing/2014/main" id="{7B1642D1-6310-40AD-A75F-A5A76E10A9E4}"/>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9" name="Freeform 404">
              <a:extLst>
                <a:ext uri="{FF2B5EF4-FFF2-40B4-BE49-F238E27FC236}">
                  <a16:creationId xmlns:a16="http://schemas.microsoft.com/office/drawing/2014/main" id="{B3E83BD2-A0CB-4400-BBA7-397CBCC015B1}"/>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0" name="Freeform 405">
              <a:extLst>
                <a:ext uri="{FF2B5EF4-FFF2-40B4-BE49-F238E27FC236}">
                  <a16:creationId xmlns:a16="http://schemas.microsoft.com/office/drawing/2014/main" id="{76F9A173-9046-4EC7-A58C-831BE23995B5}"/>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1" name="Freeform 406">
              <a:extLst>
                <a:ext uri="{FF2B5EF4-FFF2-40B4-BE49-F238E27FC236}">
                  <a16:creationId xmlns:a16="http://schemas.microsoft.com/office/drawing/2014/main" id="{667E341B-CB6A-4A5D-841B-B0749FF7E444}"/>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2" name="Freeform 407">
              <a:extLst>
                <a:ext uri="{FF2B5EF4-FFF2-40B4-BE49-F238E27FC236}">
                  <a16:creationId xmlns:a16="http://schemas.microsoft.com/office/drawing/2014/main" id="{776E50D9-F313-4E45-9ACF-DD99ECAA9080}"/>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3" name="Freeform 408">
              <a:extLst>
                <a:ext uri="{FF2B5EF4-FFF2-40B4-BE49-F238E27FC236}">
                  <a16:creationId xmlns:a16="http://schemas.microsoft.com/office/drawing/2014/main" id="{935747F2-5FCB-408B-B1B4-80ABFE0DA7D5}"/>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4" name="Freeform 409">
              <a:extLst>
                <a:ext uri="{FF2B5EF4-FFF2-40B4-BE49-F238E27FC236}">
                  <a16:creationId xmlns:a16="http://schemas.microsoft.com/office/drawing/2014/main" id="{3ED92229-C141-4E17-BC31-43303C23A8C9}"/>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5" name="Freeform 410">
              <a:extLst>
                <a:ext uri="{FF2B5EF4-FFF2-40B4-BE49-F238E27FC236}">
                  <a16:creationId xmlns:a16="http://schemas.microsoft.com/office/drawing/2014/main" id="{F729ACCF-A0C7-447B-96A8-3D9706C144B6}"/>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6" name="Freeform 411">
              <a:extLst>
                <a:ext uri="{FF2B5EF4-FFF2-40B4-BE49-F238E27FC236}">
                  <a16:creationId xmlns:a16="http://schemas.microsoft.com/office/drawing/2014/main" id="{08C885D8-8EB6-41C9-BFE3-C94A2D41F993}"/>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7" name="Freeform 412">
              <a:extLst>
                <a:ext uri="{FF2B5EF4-FFF2-40B4-BE49-F238E27FC236}">
                  <a16:creationId xmlns:a16="http://schemas.microsoft.com/office/drawing/2014/main" id="{CAED2C1E-E9A1-4667-937B-283A1283B591}"/>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8" name="Freeform 413">
              <a:extLst>
                <a:ext uri="{FF2B5EF4-FFF2-40B4-BE49-F238E27FC236}">
                  <a16:creationId xmlns:a16="http://schemas.microsoft.com/office/drawing/2014/main" id="{7EB5F263-44D6-4309-B66E-1F651C4522E8}"/>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9" name="TextBox 198">
              <a:extLst>
                <a:ext uri="{FF2B5EF4-FFF2-40B4-BE49-F238E27FC236}">
                  <a16:creationId xmlns:a16="http://schemas.microsoft.com/office/drawing/2014/main" id="{05AA4940-786B-4635-8F83-D0D4483EC3E7}"/>
                </a:ext>
              </a:extLst>
            </p:cNvPr>
            <p:cNvSpPr txBox="1"/>
            <p:nvPr/>
          </p:nvSpPr>
          <p:spPr>
            <a:xfrm>
              <a:off x="1077332"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00" name="TextBox 199">
              <a:extLst>
                <a:ext uri="{FF2B5EF4-FFF2-40B4-BE49-F238E27FC236}">
                  <a16:creationId xmlns:a16="http://schemas.microsoft.com/office/drawing/2014/main" id="{4E22F970-BFEF-4FF6-BCD9-35A4767B594F}"/>
                </a:ext>
              </a:extLst>
            </p:cNvPr>
            <p:cNvSpPr txBox="1"/>
            <p:nvPr/>
          </p:nvSpPr>
          <p:spPr>
            <a:xfrm>
              <a:off x="154926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01" name="TextBox 200">
              <a:extLst>
                <a:ext uri="{FF2B5EF4-FFF2-40B4-BE49-F238E27FC236}">
                  <a16:creationId xmlns:a16="http://schemas.microsoft.com/office/drawing/2014/main" id="{07FDACA2-BBF0-4902-BFBC-3D6B8FDEB1CD}"/>
                </a:ext>
              </a:extLst>
            </p:cNvPr>
            <p:cNvSpPr txBox="1"/>
            <p:nvPr/>
          </p:nvSpPr>
          <p:spPr>
            <a:xfrm>
              <a:off x="2027329"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02" name="TextBox 201">
              <a:extLst>
                <a:ext uri="{FF2B5EF4-FFF2-40B4-BE49-F238E27FC236}">
                  <a16:creationId xmlns:a16="http://schemas.microsoft.com/office/drawing/2014/main" id="{F9FE401F-A394-4C7B-8492-697FCF439DE1}"/>
                </a:ext>
              </a:extLst>
            </p:cNvPr>
            <p:cNvSpPr txBox="1"/>
            <p:nvPr/>
          </p:nvSpPr>
          <p:spPr>
            <a:xfrm>
              <a:off x="250377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03" name="TextBox 202">
              <a:extLst>
                <a:ext uri="{FF2B5EF4-FFF2-40B4-BE49-F238E27FC236}">
                  <a16:creationId xmlns:a16="http://schemas.microsoft.com/office/drawing/2014/main" id="{11352DAD-6C44-451F-AF29-495485D0216D}"/>
                </a:ext>
              </a:extLst>
            </p:cNvPr>
            <p:cNvSpPr txBox="1"/>
            <p:nvPr/>
          </p:nvSpPr>
          <p:spPr>
            <a:xfrm>
              <a:off x="2922405"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04" name="TextBox 203">
              <a:extLst>
                <a:ext uri="{FF2B5EF4-FFF2-40B4-BE49-F238E27FC236}">
                  <a16:creationId xmlns:a16="http://schemas.microsoft.com/office/drawing/2014/main" id="{A971860F-7ED9-4D23-A899-EA547D6AE205}"/>
                </a:ext>
              </a:extLst>
            </p:cNvPr>
            <p:cNvSpPr txBox="1"/>
            <p:nvPr/>
          </p:nvSpPr>
          <p:spPr>
            <a:xfrm>
              <a:off x="3389996" y="4322045"/>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05" name="TextBox 204">
              <a:extLst>
                <a:ext uri="{FF2B5EF4-FFF2-40B4-BE49-F238E27FC236}">
                  <a16:creationId xmlns:a16="http://schemas.microsoft.com/office/drawing/2014/main" id="{143BAC63-DB17-4A4A-BAD2-0218340B04E1}"/>
                </a:ext>
              </a:extLst>
            </p:cNvPr>
            <p:cNvSpPr txBox="1"/>
            <p:nvPr/>
          </p:nvSpPr>
          <p:spPr>
            <a:xfrm>
              <a:off x="3867977"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06" name="TextBox 205">
              <a:extLst>
                <a:ext uri="{FF2B5EF4-FFF2-40B4-BE49-F238E27FC236}">
                  <a16:creationId xmlns:a16="http://schemas.microsoft.com/office/drawing/2014/main" id="{BFAA3C3E-90F1-4EC6-BA27-F2B34CD590B3}"/>
                </a:ext>
              </a:extLst>
            </p:cNvPr>
            <p:cNvSpPr txBox="1"/>
            <p:nvPr/>
          </p:nvSpPr>
          <p:spPr>
            <a:xfrm>
              <a:off x="693990" y="408810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07" name="TextBox 206">
              <a:extLst>
                <a:ext uri="{FF2B5EF4-FFF2-40B4-BE49-F238E27FC236}">
                  <a16:creationId xmlns:a16="http://schemas.microsoft.com/office/drawing/2014/main" id="{F5054E23-726F-403D-9637-316D9F9A69EE}"/>
                </a:ext>
              </a:extLst>
            </p:cNvPr>
            <p:cNvSpPr txBox="1"/>
            <p:nvPr/>
          </p:nvSpPr>
          <p:spPr>
            <a:xfrm>
              <a:off x="693990" y="382083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08" name="TextBox 207">
              <a:extLst>
                <a:ext uri="{FF2B5EF4-FFF2-40B4-BE49-F238E27FC236}">
                  <a16:creationId xmlns:a16="http://schemas.microsoft.com/office/drawing/2014/main" id="{F50E61A6-7A45-4AD9-84AD-392BDB000937}"/>
                </a:ext>
              </a:extLst>
            </p:cNvPr>
            <p:cNvSpPr txBox="1"/>
            <p:nvPr/>
          </p:nvSpPr>
          <p:spPr>
            <a:xfrm>
              <a:off x="693989" y="355356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09" name="TextBox 208">
              <a:extLst>
                <a:ext uri="{FF2B5EF4-FFF2-40B4-BE49-F238E27FC236}">
                  <a16:creationId xmlns:a16="http://schemas.microsoft.com/office/drawing/2014/main" id="{02D3C7B4-9A8F-4711-81A5-3F36304DD4B9}"/>
                </a:ext>
              </a:extLst>
            </p:cNvPr>
            <p:cNvSpPr txBox="1"/>
            <p:nvPr/>
          </p:nvSpPr>
          <p:spPr>
            <a:xfrm>
              <a:off x="693989" y="3286299"/>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10" name="TextBox 209">
              <a:extLst>
                <a:ext uri="{FF2B5EF4-FFF2-40B4-BE49-F238E27FC236}">
                  <a16:creationId xmlns:a16="http://schemas.microsoft.com/office/drawing/2014/main" id="{0155754F-74EA-4F83-8DDD-EABB935851E8}"/>
                </a:ext>
              </a:extLst>
            </p:cNvPr>
            <p:cNvSpPr txBox="1"/>
            <p:nvPr/>
          </p:nvSpPr>
          <p:spPr>
            <a:xfrm>
              <a:off x="693989" y="301903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11" name="TextBox 210">
              <a:extLst>
                <a:ext uri="{FF2B5EF4-FFF2-40B4-BE49-F238E27FC236}">
                  <a16:creationId xmlns:a16="http://schemas.microsoft.com/office/drawing/2014/main" id="{10D5C69D-4869-43BA-8E56-2351C5FA7785}"/>
                </a:ext>
              </a:extLst>
            </p:cNvPr>
            <p:cNvSpPr txBox="1"/>
            <p:nvPr/>
          </p:nvSpPr>
          <p:spPr>
            <a:xfrm>
              <a:off x="693989" y="2751761"/>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12" name="TextBox 211">
              <a:extLst>
                <a:ext uri="{FF2B5EF4-FFF2-40B4-BE49-F238E27FC236}">
                  <a16:creationId xmlns:a16="http://schemas.microsoft.com/office/drawing/2014/main" id="{546D78F9-2219-4E70-86F4-282BD808E01E}"/>
                </a:ext>
              </a:extLst>
            </p:cNvPr>
            <p:cNvSpPr txBox="1"/>
            <p:nvPr/>
          </p:nvSpPr>
          <p:spPr>
            <a:xfrm>
              <a:off x="693989" y="2484493"/>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13" name="TextBox 212">
              <a:extLst>
                <a:ext uri="{FF2B5EF4-FFF2-40B4-BE49-F238E27FC236}">
                  <a16:creationId xmlns:a16="http://schemas.microsoft.com/office/drawing/2014/main" id="{DF9EA98C-7ABA-4CA8-B616-7FF57CB4CB03}"/>
                </a:ext>
              </a:extLst>
            </p:cNvPr>
            <p:cNvSpPr txBox="1"/>
            <p:nvPr/>
          </p:nvSpPr>
          <p:spPr>
            <a:xfrm>
              <a:off x="693989" y="221722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14" name="TextBox 213">
              <a:extLst>
                <a:ext uri="{FF2B5EF4-FFF2-40B4-BE49-F238E27FC236}">
                  <a16:creationId xmlns:a16="http://schemas.microsoft.com/office/drawing/2014/main" id="{0F02C686-22A0-4524-B98D-EFE873BD4891}"/>
                </a:ext>
              </a:extLst>
            </p:cNvPr>
            <p:cNvSpPr txBox="1"/>
            <p:nvPr/>
          </p:nvSpPr>
          <p:spPr>
            <a:xfrm>
              <a:off x="693989" y="194995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15" name="TextBox 214">
              <a:extLst>
                <a:ext uri="{FF2B5EF4-FFF2-40B4-BE49-F238E27FC236}">
                  <a16:creationId xmlns:a16="http://schemas.microsoft.com/office/drawing/2014/main" id="{49F4B784-2215-42DD-9317-B703F0C105D6}"/>
                </a:ext>
              </a:extLst>
            </p:cNvPr>
            <p:cNvSpPr txBox="1"/>
            <p:nvPr/>
          </p:nvSpPr>
          <p:spPr>
            <a:xfrm>
              <a:off x="2391532" y="4582612"/>
              <a:ext cx="495649"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Mois</a:t>
              </a:r>
              <a:endParaRPr lang="en-GB" sz="1400" kern="0" dirty="0">
                <a:solidFill>
                  <a:prstClr val="black"/>
                </a:solidFill>
                <a:latin typeface="Arial Narrow" panose="020B0606020202030204" pitchFamily="34" charset="0"/>
              </a:endParaRPr>
            </a:p>
          </p:txBody>
        </p:sp>
        <p:grpSp>
          <p:nvGrpSpPr>
            <p:cNvPr id="216" name="Group 215">
              <a:extLst>
                <a:ext uri="{FF2B5EF4-FFF2-40B4-BE49-F238E27FC236}">
                  <a16:creationId xmlns:a16="http://schemas.microsoft.com/office/drawing/2014/main" id="{9692F309-7260-4AC2-B46D-E64DC52DEC0F}"/>
                </a:ext>
              </a:extLst>
            </p:cNvPr>
            <p:cNvGrpSpPr>
              <a:grpSpLocks noChangeAspect="1"/>
            </p:cNvGrpSpPr>
            <p:nvPr/>
          </p:nvGrpSpPr>
          <p:grpSpPr bwMode="auto">
            <a:xfrm>
              <a:off x="1211263" y="3409950"/>
              <a:ext cx="2843212" cy="827088"/>
              <a:chOff x="763" y="2148"/>
              <a:chExt cx="1791" cy="521"/>
            </a:xfrm>
          </p:grpSpPr>
          <p:sp>
            <p:nvSpPr>
              <p:cNvPr id="295" name="Freeform 5">
                <a:extLst>
                  <a:ext uri="{FF2B5EF4-FFF2-40B4-BE49-F238E27FC236}">
                    <a16:creationId xmlns:a16="http://schemas.microsoft.com/office/drawing/2014/main" id="{99FAC930-C132-46A4-B9B0-7592539523E8}"/>
                  </a:ext>
                </a:extLst>
              </p:cNvPr>
              <p:cNvSpPr>
                <a:spLocks/>
              </p:cNvSpPr>
              <p:nvPr/>
            </p:nvSpPr>
            <p:spPr bwMode="auto">
              <a:xfrm>
                <a:off x="779" y="2148"/>
                <a:ext cx="1775" cy="519"/>
              </a:xfrm>
              <a:custGeom>
                <a:avLst/>
                <a:gdLst>
                  <a:gd name="T0" fmla="*/ 0 w 1775"/>
                  <a:gd name="T1" fmla="*/ 514 h 519"/>
                  <a:gd name="T2" fmla="*/ 11 w 1775"/>
                  <a:gd name="T3" fmla="*/ 505 h 519"/>
                  <a:gd name="T4" fmla="*/ 16 w 1775"/>
                  <a:gd name="T5" fmla="*/ 500 h 519"/>
                  <a:gd name="T6" fmla="*/ 23 w 1775"/>
                  <a:gd name="T7" fmla="*/ 493 h 519"/>
                  <a:gd name="T8" fmla="*/ 25 w 1775"/>
                  <a:gd name="T9" fmla="*/ 484 h 519"/>
                  <a:gd name="T10" fmla="*/ 45 w 1775"/>
                  <a:gd name="T11" fmla="*/ 477 h 519"/>
                  <a:gd name="T12" fmla="*/ 91 w 1775"/>
                  <a:gd name="T13" fmla="*/ 463 h 519"/>
                  <a:gd name="T14" fmla="*/ 116 w 1775"/>
                  <a:gd name="T15" fmla="*/ 452 h 519"/>
                  <a:gd name="T16" fmla="*/ 162 w 1775"/>
                  <a:gd name="T17" fmla="*/ 445 h 519"/>
                  <a:gd name="T18" fmla="*/ 182 w 1775"/>
                  <a:gd name="T19" fmla="*/ 438 h 519"/>
                  <a:gd name="T20" fmla="*/ 249 w 1775"/>
                  <a:gd name="T21" fmla="*/ 429 h 519"/>
                  <a:gd name="T22" fmla="*/ 253 w 1775"/>
                  <a:gd name="T23" fmla="*/ 422 h 519"/>
                  <a:gd name="T24" fmla="*/ 258 w 1775"/>
                  <a:gd name="T25" fmla="*/ 417 h 519"/>
                  <a:gd name="T26" fmla="*/ 267 w 1775"/>
                  <a:gd name="T27" fmla="*/ 406 h 519"/>
                  <a:gd name="T28" fmla="*/ 308 w 1775"/>
                  <a:gd name="T29" fmla="*/ 406 h 519"/>
                  <a:gd name="T30" fmla="*/ 331 w 1775"/>
                  <a:gd name="T31" fmla="*/ 397 h 519"/>
                  <a:gd name="T32" fmla="*/ 388 w 1775"/>
                  <a:gd name="T33" fmla="*/ 385 h 519"/>
                  <a:gd name="T34" fmla="*/ 397 w 1775"/>
                  <a:gd name="T35" fmla="*/ 378 h 519"/>
                  <a:gd name="T36" fmla="*/ 406 w 1775"/>
                  <a:gd name="T37" fmla="*/ 371 h 519"/>
                  <a:gd name="T38" fmla="*/ 406 w 1775"/>
                  <a:gd name="T39" fmla="*/ 360 h 519"/>
                  <a:gd name="T40" fmla="*/ 442 w 1775"/>
                  <a:gd name="T41" fmla="*/ 350 h 519"/>
                  <a:gd name="T42" fmla="*/ 511 w 1775"/>
                  <a:gd name="T43" fmla="*/ 341 h 519"/>
                  <a:gd name="T44" fmla="*/ 541 w 1775"/>
                  <a:gd name="T45" fmla="*/ 332 h 519"/>
                  <a:gd name="T46" fmla="*/ 543 w 1775"/>
                  <a:gd name="T47" fmla="*/ 327 h 519"/>
                  <a:gd name="T48" fmla="*/ 588 w 1775"/>
                  <a:gd name="T49" fmla="*/ 316 h 519"/>
                  <a:gd name="T50" fmla="*/ 707 w 1775"/>
                  <a:gd name="T51" fmla="*/ 311 h 519"/>
                  <a:gd name="T52" fmla="*/ 739 w 1775"/>
                  <a:gd name="T53" fmla="*/ 307 h 519"/>
                  <a:gd name="T54" fmla="*/ 748 w 1775"/>
                  <a:gd name="T55" fmla="*/ 288 h 519"/>
                  <a:gd name="T56" fmla="*/ 766 w 1775"/>
                  <a:gd name="T57" fmla="*/ 277 h 519"/>
                  <a:gd name="T58" fmla="*/ 773 w 1775"/>
                  <a:gd name="T59" fmla="*/ 261 h 519"/>
                  <a:gd name="T60" fmla="*/ 864 w 1775"/>
                  <a:gd name="T61" fmla="*/ 254 h 519"/>
                  <a:gd name="T62" fmla="*/ 869 w 1775"/>
                  <a:gd name="T63" fmla="*/ 247 h 519"/>
                  <a:gd name="T64" fmla="*/ 876 w 1775"/>
                  <a:gd name="T65" fmla="*/ 238 h 519"/>
                  <a:gd name="T66" fmla="*/ 906 w 1775"/>
                  <a:gd name="T67" fmla="*/ 235 h 519"/>
                  <a:gd name="T68" fmla="*/ 908 w 1775"/>
                  <a:gd name="T69" fmla="*/ 228 h 519"/>
                  <a:gd name="T70" fmla="*/ 940 w 1775"/>
                  <a:gd name="T71" fmla="*/ 215 h 519"/>
                  <a:gd name="T72" fmla="*/ 990 w 1775"/>
                  <a:gd name="T73" fmla="*/ 201 h 519"/>
                  <a:gd name="T74" fmla="*/ 1013 w 1775"/>
                  <a:gd name="T75" fmla="*/ 189 h 519"/>
                  <a:gd name="T76" fmla="*/ 1045 w 1775"/>
                  <a:gd name="T77" fmla="*/ 187 h 519"/>
                  <a:gd name="T78" fmla="*/ 1127 w 1775"/>
                  <a:gd name="T79" fmla="*/ 175 h 519"/>
                  <a:gd name="T80" fmla="*/ 1154 w 1775"/>
                  <a:gd name="T81" fmla="*/ 159 h 519"/>
                  <a:gd name="T82" fmla="*/ 1225 w 1775"/>
                  <a:gd name="T83" fmla="*/ 139 h 519"/>
                  <a:gd name="T84" fmla="*/ 1225 w 1775"/>
                  <a:gd name="T85" fmla="*/ 123 h 519"/>
                  <a:gd name="T86" fmla="*/ 1307 w 1775"/>
                  <a:gd name="T87" fmla="*/ 102 h 519"/>
                  <a:gd name="T88" fmla="*/ 1344 w 1775"/>
                  <a:gd name="T89" fmla="*/ 86 h 519"/>
                  <a:gd name="T90" fmla="*/ 1442 w 1775"/>
                  <a:gd name="T91" fmla="*/ 60 h 519"/>
                  <a:gd name="T92" fmla="*/ 1460 w 1775"/>
                  <a:gd name="T93" fmla="*/ 35 h 519"/>
                  <a:gd name="T94" fmla="*/ 1690 w 1775"/>
                  <a:gd name="T95"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5" h="519">
                    <a:moveTo>
                      <a:pt x="0" y="519"/>
                    </a:moveTo>
                    <a:lnTo>
                      <a:pt x="0" y="514"/>
                    </a:lnTo>
                    <a:lnTo>
                      <a:pt x="11" y="514"/>
                    </a:lnTo>
                    <a:lnTo>
                      <a:pt x="11" y="505"/>
                    </a:lnTo>
                    <a:lnTo>
                      <a:pt x="16" y="505"/>
                    </a:lnTo>
                    <a:lnTo>
                      <a:pt x="16" y="500"/>
                    </a:lnTo>
                    <a:lnTo>
                      <a:pt x="23" y="500"/>
                    </a:lnTo>
                    <a:lnTo>
                      <a:pt x="23" y="493"/>
                    </a:lnTo>
                    <a:lnTo>
                      <a:pt x="25" y="493"/>
                    </a:lnTo>
                    <a:lnTo>
                      <a:pt x="25" y="484"/>
                    </a:lnTo>
                    <a:lnTo>
                      <a:pt x="45" y="484"/>
                    </a:lnTo>
                    <a:lnTo>
                      <a:pt x="45" y="477"/>
                    </a:lnTo>
                    <a:lnTo>
                      <a:pt x="91" y="477"/>
                    </a:lnTo>
                    <a:lnTo>
                      <a:pt x="91" y="463"/>
                    </a:lnTo>
                    <a:lnTo>
                      <a:pt x="116" y="463"/>
                    </a:lnTo>
                    <a:lnTo>
                      <a:pt x="116" y="452"/>
                    </a:lnTo>
                    <a:lnTo>
                      <a:pt x="162" y="452"/>
                    </a:lnTo>
                    <a:lnTo>
                      <a:pt x="162" y="445"/>
                    </a:lnTo>
                    <a:lnTo>
                      <a:pt x="182" y="445"/>
                    </a:lnTo>
                    <a:lnTo>
                      <a:pt x="182" y="438"/>
                    </a:lnTo>
                    <a:lnTo>
                      <a:pt x="249" y="438"/>
                    </a:lnTo>
                    <a:lnTo>
                      <a:pt x="249" y="429"/>
                    </a:lnTo>
                    <a:lnTo>
                      <a:pt x="253" y="429"/>
                    </a:lnTo>
                    <a:lnTo>
                      <a:pt x="253" y="422"/>
                    </a:lnTo>
                    <a:lnTo>
                      <a:pt x="258" y="422"/>
                    </a:lnTo>
                    <a:lnTo>
                      <a:pt x="258" y="417"/>
                    </a:lnTo>
                    <a:lnTo>
                      <a:pt x="267" y="417"/>
                    </a:lnTo>
                    <a:lnTo>
                      <a:pt x="267" y="406"/>
                    </a:lnTo>
                    <a:lnTo>
                      <a:pt x="303" y="406"/>
                    </a:lnTo>
                    <a:lnTo>
                      <a:pt x="308" y="406"/>
                    </a:lnTo>
                    <a:lnTo>
                      <a:pt x="308" y="397"/>
                    </a:lnTo>
                    <a:lnTo>
                      <a:pt x="331" y="397"/>
                    </a:lnTo>
                    <a:lnTo>
                      <a:pt x="331" y="385"/>
                    </a:lnTo>
                    <a:lnTo>
                      <a:pt x="388" y="385"/>
                    </a:lnTo>
                    <a:lnTo>
                      <a:pt x="388" y="378"/>
                    </a:lnTo>
                    <a:lnTo>
                      <a:pt x="397" y="378"/>
                    </a:lnTo>
                    <a:lnTo>
                      <a:pt x="397" y="371"/>
                    </a:lnTo>
                    <a:lnTo>
                      <a:pt x="406" y="371"/>
                    </a:lnTo>
                    <a:lnTo>
                      <a:pt x="406" y="362"/>
                    </a:lnTo>
                    <a:lnTo>
                      <a:pt x="406" y="360"/>
                    </a:lnTo>
                    <a:lnTo>
                      <a:pt x="442" y="360"/>
                    </a:lnTo>
                    <a:lnTo>
                      <a:pt x="442" y="350"/>
                    </a:lnTo>
                    <a:lnTo>
                      <a:pt x="511" y="350"/>
                    </a:lnTo>
                    <a:lnTo>
                      <a:pt x="511" y="341"/>
                    </a:lnTo>
                    <a:lnTo>
                      <a:pt x="541" y="341"/>
                    </a:lnTo>
                    <a:lnTo>
                      <a:pt x="541" y="332"/>
                    </a:lnTo>
                    <a:lnTo>
                      <a:pt x="543" y="332"/>
                    </a:lnTo>
                    <a:lnTo>
                      <a:pt x="543" y="327"/>
                    </a:lnTo>
                    <a:lnTo>
                      <a:pt x="588" y="327"/>
                    </a:lnTo>
                    <a:lnTo>
                      <a:pt x="588" y="316"/>
                    </a:lnTo>
                    <a:lnTo>
                      <a:pt x="707" y="316"/>
                    </a:lnTo>
                    <a:lnTo>
                      <a:pt x="707" y="311"/>
                    </a:lnTo>
                    <a:lnTo>
                      <a:pt x="739" y="311"/>
                    </a:lnTo>
                    <a:lnTo>
                      <a:pt x="739" y="307"/>
                    </a:lnTo>
                    <a:lnTo>
                      <a:pt x="748" y="307"/>
                    </a:lnTo>
                    <a:lnTo>
                      <a:pt x="748" y="288"/>
                    </a:lnTo>
                    <a:lnTo>
                      <a:pt x="766" y="288"/>
                    </a:lnTo>
                    <a:lnTo>
                      <a:pt x="766" y="277"/>
                    </a:lnTo>
                    <a:lnTo>
                      <a:pt x="773" y="277"/>
                    </a:lnTo>
                    <a:lnTo>
                      <a:pt x="773" y="261"/>
                    </a:lnTo>
                    <a:lnTo>
                      <a:pt x="864" y="261"/>
                    </a:lnTo>
                    <a:lnTo>
                      <a:pt x="864" y="254"/>
                    </a:lnTo>
                    <a:lnTo>
                      <a:pt x="869" y="254"/>
                    </a:lnTo>
                    <a:lnTo>
                      <a:pt x="869" y="247"/>
                    </a:lnTo>
                    <a:lnTo>
                      <a:pt x="876" y="247"/>
                    </a:lnTo>
                    <a:lnTo>
                      <a:pt x="876" y="238"/>
                    </a:lnTo>
                    <a:lnTo>
                      <a:pt x="906" y="238"/>
                    </a:lnTo>
                    <a:lnTo>
                      <a:pt x="906" y="235"/>
                    </a:lnTo>
                    <a:lnTo>
                      <a:pt x="908" y="235"/>
                    </a:lnTo>
                    <a:lnTo>
                      <a:pt x="908" y="228"/>
                    </a:lnTo>
                    <a:lnTo>
                      <a:pt x="940" y="228"/>
                    </a:lnTo>
                    <a:lnTo>
                      <a:pt x="940" y="215"/>
                    </a:lnTo>
                    <a:lnTo>
                      <a:pt x="990" y="215"/>
                    </a:lnTo>
                    <a:lnTo>
                      <a:pt x="990" y="201"/>
                    </a:lnTo>
                    <a:lnTo>
                      <a:pt x="1013" y="201"/>
                    </a:lnTo>
                    <a:lnTo>
                      <a:pt x="1013" y="189"/>
                    </a:lnTo>
                    <a:lnTo>
                      <a:pt x="1013" y="187"/>
                    </a:lnTo>
                    <a:lnTo>
                      <a:pt x="1045" y="187"/>
                    </a:lnTo>
                    <a:lnTo>
                      <a:pt x="1045" y="175"/>
                    </a:lnTo>
                    <a:lnTo>
                      <a:pt x="1127" y="175"/>
                    </a:lnTo>
                    <a:lnTo>
                      <a:pt x="1127" y="159"/>
                    </a:lnTo>
                    <a:lnTo>
                      <a:pt x="1154" y="159"/>
                    </a:lnTo>
                    <a:lnTo>
                      <a:pt x="1154" y="139"/>
                    </a:lnTo>
                    <a:lnTo>
                      <a:pt x="1225" y="139"/>
                    </a:lnTo>
                    <a:lnTo>
                      <a:pt x="1225" y="125"/>
                    </a:lnTo>
                    <a:lnTo>
                      <a:pt x="1225" y="123"/>
                    </a:lnTo>
                    <a:lnTo>
                      <a:pt x="1307" y="123"/>
                    </a:lnTo>
                    <a:lnTo>
                      <a:pt x="1307" y="102"/>
                    </a:lnTo>
                    <a:lnTo>
                      <a:pt x="1344" y="102"/>
                    </a:lnTo>
                    <a:lnTo>
                      <a:pt x="1344" y="86"/>
                    </a:lnTo>
                    <a:lnTo>
                      <a:pt x="1442" y="86"/>
                    </a:lnTo>
                    <a:lnTo>
                      <a:pt x="1442" y="60"/>
                    </a:lnTo>
                    <a:lnTo>
                      <a:pt x="1460" y="60"/>
                    </a:lnTo>
                    <a:lnTo>
                      <a:pt x="1460" y="35"/>
                    </a:lnTo>
                    <a:lnTo>
                      <a:pt x="1690" y="35"/>
                    </a:lnTo>
                    <a:lnTo>
                      <a:pt x="1690" y="0"/>
                    </a:lnTo>
                    <a:lnTo>
                      <a:pt x="1775" y="0"/>
                    </a:lnTo>
                  </a:path>
                </a:pathLst>
              </a:custGeom>
              <a:noFill/>
              <a:ln w="28575" cap="flat">
                <a:solidFill>
                  <a:srgbClr val="97BA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6" name="Freeform 6">
                <a:extLst>
                  <a:ext uri="{FF2B5EF4-FFF2-40B4-BE49-F238E27FC236}">
                    <a16:creationId xmlns:a16="http://schemas.microsoft.com/office/drawing/2014/main" id="{470763CD-BDF4-440C-A190-599C6E89607D}"/>
                  </a:ext>
                </a:extLst>
              </p:cNvPr>
              <p:cNvSpPr>
                <a:spLocks/>
              </p:cNvSpPr>
              <p:nvPr/>
            </p:nvSpPr>
            <p:spPr bwMode="auto">
              <a:xfrm>
                <a:off x="763" y="2310"/>
                <a:ext cx="1777" cy="359"/>
              </a:xfrm>
              <a:custGeom>
                <a:avLst/>
                <a:gdLst>
                  <a:gd name="T0" fmla="*/ 25 w 779"/>
                  <a:gd name="T1" fmla="*/ 156 h 156"/>
                  <a:gd name="T2" fmla="*/ 25 w 779"/>
                  <a:gd name="T3" fmla="*/ 152 h 156"/>
                  <a:gd name="T4" fmla="*/ 38 w 779"/>
                  <a:gd name="T5" fmla="*/ 147 h 156"/>
                  <a:gd name="T6" fmla="*/ 44 w 779"/>
                  <a:gd name="T7" fmla="*/ 144 h 156"/>
                  <a:gd name="T8" fmla="*/ 82 w 779"/>
                  <a:gd name="T9" fmla="*/ 140 h 156"/>
                  <a:gd name="T10" fmla="*/ 91 w 779"/>
                  <a:gd name="T11" fmla="*/ 137 h 156"/>
                  <a:gd name="T12" fmla="*/ 102 w 779"/>
                  <a:gd name="T13" fmla="*/ 133 h 156"/>
                  <a:gd name="T14" fmla="*/ 118 w 779"/>
                  <a:gd name="T15" fmla="*/ 130 h 156"/>
                  <a:gd name="T16" fmla="*/ 120 w 779"/>
                  <a:gd name="T17" fmla="*/ 127 h 156"/>
                  <a:gd name="T18" fmla="*/ 123 w 779"/>
                  <a:gd name="T19" fmla="*/ 124 h 156"/>
                  <a:gd name="T20" fmla="*/ 127 w 779"/>
                  <a:gd name="T21" fmla="*/ 121 h 156"/>
                  <a:gd name="T22" fmla="*/ 143 w 779"/>
                  <a:gd name="T23" fmla="*/ 117 h 156"/>
                  <a:gd name="T24" fmla="*/ 148 w 779"/>
                  <a:gd name="T25" fmla="*/ 113 h 156"/>
                  <a:gd name="T26" fmla="*/ 150 w 779"/>
                  <a:gd name="T27" fmla="*/ 110 h 156"/>
                  <a:gd name="T28" fmla="*/ 155 w 779"/>
                  <a:gd name="T29" fmla="*/ 107 h 156"/>
                  <a:gd name="T30" fmla="*/ 159 w 779"/>
                  <a:gd name="T31" fmla="*/ 101 h 156"/>
                  <a:gd name="T32" fmla="*/ 198 w 779"/>
                  <a:gd name="T33" fmla="*/ 97 h 156"/>
                  <a:gd name="T34" fmla="*/ 209 w 779"/>
                  <a:gd name="T35" fmla="*/ 94 h 156"/>
                  <a:gd name="T36" fmla="*/ 257 w 779"/>
                  <a:gd name="T37" fmla="*/ 89 h 156"/>
                  <a:gd name="T38" fmla="*/ 278 w 779"/>
                  <a:gd name="T39" fmla="*/ 83 h 156"/>
                  <a:gd name="T40" fmla="*/ 309 w 779"/>
                  <a:gd name="T41" fmla="*/ 80 h 156"/>
                  <a:gd name="T42" fmla="*/ 329 w 779"/>
                  <a:gd name="T43" fmla="*/ 80 h 156"/>
                  <a:gd name="T44" fmla="*/ 330 w 779"/>
                  <a:gd name="T45" fmla="*/ 77 h 156"/>
                  <a:gd name="T46" fmla="*/ 366 w 779"/>
                  <a:gd name="T47" fmla="*/ 74 h 156"/>
                  <a:gd name="T48" fmla="*/ 406 w 779"/>
                  <a:gd name="T49" fmla="*/ 70 h 156"/>
                  <a:gd name="T50" fmla="*/ 435 w 779"/>
                  <a:gd name="T51" fmla="*/ 65 h 156"/>
                  <a:gd name="T52" fmla="*/ 467 w 779"/>
                  <a:gd name="T53" fmla="*/ 61 h 156"/>
                  <a:gd name="T54" fmla="*/ 505 w 779"/>
                  <a:gd name="T55" fmla="*/ 53 h 156"/>
                  <a:gd name="T56" fmla="*/ 518 w 779"/>
                  <a:gd name="T57" fmla="*/ 48 h 156"/>
                  <a:gd name="T58" fmla="*/ 568 w 779"/>
                  <a:gd name="T59" fmla="*/ 41 h 156"/>
                  <a:gd name="T60" fmla="*/ 569 w 779"/>
                  <a:gd name="T61" fmla="*/ 34 h 156"/>
                  <a:gd name="T62" fmla="*/ 625 w 779"/>
                  <a:gd name="T63" fmla="*/ 24 h 156"/>
                  <a:gd name="T64" fmla="*/ 678 w 779"/>
                  <a:gd name="T65" fmla="*/ 13 h 156"/>
                  <a:gd name="T66" fmla="*/ 691 w 779"/>
                  <a:gd name="T6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9" h="156">
                    <a:moveTo>
                      <a:pt x="0" y="156"/>
                    </a:moveTo>
                    <a:cubicBezTo>
                      <a:pt x="25" y="156"/>
                      <a:pt x="25" y="156"/>
                      <a:pt x="25" y="156"/>
                    </a:cubicBezTo>
                    <a:cubicBezTo>
                      <a:pt x="25" y="153"/>
                      <a:pt x="25" y="153"/>
                      <a:pt x="25" y="153"/>
                    </a:cubicBezTo>
                    <a:cubicBezTo>
                      <a:pt x="25" y="152"/>
                      <a:pt x="25" y="152"/>
                      <a:pt x="25" y="152"/>
                    </a:cubicBezTo>
                    <a:cubicBezTo>
                      <a:pt x="38" y="152"/>
                      <a:pt x="38" y="152"/>
                      <a:pt x="38" y="152"/>
                    </a:cubicBezTo>
                    <a:cubicBezTo>
                      <a:pt x="38" y="147"/>
                      <a:pt x="38" y="147"/>
                      <a:pt x="38" y="147"/>
                    </a:cubicBezTo>
                    <a:cubicBezTo>
                      <a:pt x="44" y="147"/>
                      <a:pt x="44" y="147"/>
                      <a:pt x="44" y="147"/>
                    </a:cubicBezTo>
                    <a:cubicBezTo>
                      <a:pt x="44" y="144"/>
                      <a:pt x="44" y="144"/>
                      <a:pt x="44" y="144"/>
                    </a:cubicBezTo>
                    <a:cubicBezTo>
                      <a:pt x="82" y="144"/>
                      <a:pt x="82" y="144"/>
                      <a:pt x="82" y="144"/>
                    </a:cubicBezTo>
                    <a:cubicBezTo>
                      <a:pt x="82" y="140"/>
                      <a:pt x="82" y="140"/>
                      <a:pt x="82" y="140"/>
                    </a:cubicBezTo>
                    <a:cubicBezTo>
                      <a:pt x="91" y="140"/>
                      <a:pt x="91" y="140"/>
                      <a:pt x="91" y="140"/>
                    </a:cubicBezTo>
                    <a:cubicBezTo>
                      <a:pt x="91" y="137"/>
                      <a:pt x="91" y="137"/>
                      <a:pt x="91" y="137"/>
                    </a:cubicBezTo>
                    <a:cubicBezTo>
                      <a:pt x="102" y="137"/>
                      <a:pt x="102" y="137"/>
                      <a:pt x="102" y="137"/>
                    </a:cubicBezTo>
                    <a:cubicBezTo>
                      <a:pt x="102" y="133"/>
                      <a:pt x="102" y="133"/>
                      <a:pt x="102" y="133"/>
                    </a:cubicBezTo>
                    <a:cubicBezTo>
                      <a:pt x="118" y="133"/>
                      <a:pt x="118" y="133"/>
                      <a:pt x="118" y="133"/>
                    </a:cubicBezTo>
                    <a:cubicBezTo>
                      <a:pt x="118" y="130"/>
                      <a:pt x="118" y="130"/>
                      <a:pt x="118" y="130"/>
                    </a:cubicBezTo>
                    <a:cubicBezTo>
                      <a:pt x="120" y="130"/>
                      <a:pt x="120" y="130"/>
                      <a:pt x="120" y="130"/>
                    </a:cubicBezTo>
                    <a:cubicBezTo>
                      <a:pt x="120" y="127"/>
                      <a:pt x="120" y="127"/>
                      <a:pt x="120" y="127"/>
                    </a:cubicBezTo>
                    <a:cubicBezTo>
                      <a:pt x="123" y="127"/>
                      <a:pt x="123" y="127"/>
                      <a:pt x="123" y="127"/>
                    </a:cubicBezTo>
                    <a:cubicBezTo>
                      <a:pt x="123" y="124"/>
                      <a:pt x="123" y="124"/>
                      <a:pt x="123" y="124"/>
                    </a:cubicBezTo>
                    <a:cubicBezTo>
                      <a:pt x="127" y="124"/>
                      <a:pt x="127" y="124"/>
                      <a:pt x="127" y="124"/>
                    </a:cubicBezTo>
                    <a:cubicBezTo>
                      <a:pt x="127" y="121"/>
                      <a:pt x="127" y="121"/>
                      <a:pt x="127" y="121"/>
                    </a:cubicBezTo>
                    <a:cubicBezTo>
                      <a:pt x="143" y="121"/>
                      <a:pt x="143" y="121"/>
                      <a:pt x="143" y="121"/>
                    </a:cubicBezTo>
                    <a:cubicBezTo>
                      <a:pt x="143" y="117"/>
                      <a:pt x="143" y="117"/>
                      <a:pt x="143" y="117"/>
                    </a:cubicBezTo>
                    <a:cubicBezTo>
                      <a:pt x="148" y="117"/>
                      <a:pt x="148" y="117"/>
                      <a:pt x="148" y="117"/>
                    </a:cubicBezTo>
                    <a:cubicBezTo>
                      <a:pt x="148" y="113"/>
                      <a:pt x="148" y="113"/>
                      <a:pt x="148" y="113"/>
                    </a:cubicBezTo>
                    <a:cubicBezTo>
                      <a:pt x="150" y="113"/>
                      <a:pt x="150" y="113"/>
                      <a:pt x="150" y="113"/>
                    </a:cubicBezTo>
                    <a:cubicBezTo>
                      <a:pt x="150" y="110"/>
                      <a:pt x="150" y="110"/>
                      <a:pt x="150" y="110"/>
                    </a:cubicBezTo>
                    <a:cubicBezTo>
                      <a:pt x="155" y="110"/>
                      <a:pt x="155" y="110"/>
                      <a:pt x="155" y="110"/>
                    </a:cubicBezTo>
                    <a:cubicBezTo>
                      <a:pt x="155" y="107"/>
                      <a:pt x="155" y="107"/>
                      <a:pt x="155" y="107"/>
                    </a:cubicBezTo>
                    <a:cubicBezTo>
                      <a:pt x="159" y="107"/>
                      <a:pt x="159" y="107"/>
                      <a:pt x="159" y="107"/>
                    </a:cubicBezTo>
                    <a:cubicBezTo>
                      <a:pt x="159" y="101"/>
                      <a:pt x="159" y="101"/>
                      <a:pt x="159" y="101"/>
                    </a:cubicBezTo>
                    <a:cubicBezTo>
                      <a:pt x="198" y="101"/>
                      <a:pt x="198" y="101"/>
                      <a:pt x="198" y="101"/>
                    </a:cubicBezTo>
                    <a:cubicBezTo>
                      <a:pt x="198" y="97"/>
                      <a:pt x="198" y="97"/>
                      <a:pt x="198" y="97"/>
                    </a:cubicBezTo>
                    <a:cubicBezTo>
                      <a:pt x="209" y="97"/>
                      <a:pt x="209" y="97"/>
                      <a:pt x="209" y="97"/>
                    </a:cubicBezTo>
                    <a:cubicBezTo>
                      <a:pt x="209" y="94"/>
                      <a:pt x="209" y="94"/>
                      <a:pt x="209" y="94"/>
                    </a:cubicBezTo>
                    <a:cubicBezTo>
                      <a:pt x="257" y="94"/>
                      <a:pt x="257" y="94"/>
                      <a:pt x="257" y="94"/>
                    </a:cubicBezTo>
                    <a:cubicBezTo>
                      <a:pt x="257" y="89"/>
                      <a:pt x="257" y="89"/>
                      <a:pt x="257" y="89"/>
                    </a:cubicBezTo>
                    <a:cubicBezTo>
                      <a:pt x="278" y="89"/>
                      <a:pt x="278" y="89"/>
                      <a:pt x="278" y="89"/>
                    </a:cubicBezTo>
                    <a:cubicBezTo>
                      <a:pt x="278" y="83"/>
                      <a:pt x="278" y="83"/>
                      <a:pt x="278" y="83"/>
                    </a:cubicBezTo>
                    <a:cubicBezTo>
                      <a:pt x="309" y="83"/>
                      <a:pt x="309" y="83"/>
                      <a:pt x="309" y="83"/>
                    </a:cubicBezTo>
                    <a:cubicBezTo>
                      <a:pt x="309" y="80"/>
                      <a:pt x="309" y="80"/>
                      <a:pt x="309" y="80"/>
                    </a:cubicBezTo>
                    <a:cubicBezTo>
                      <a:pt x="327" y="80"/>
                      <a:pt x="327" y="80"/>
                      <a:pt x="327" y="80"/>
                    </a:cubicBezTo>
                    <a:cubicBezTo>
                      <a:pt x="329" y="80"/>
                      <a:pt x="329" y="80"/>
                      <a:pt x="329" y="80"/>
                    </a:cubicBezTo>
                    <a:cubicBezTo>
                      <a:pt x="329" y="77"/>
                      <a:pt x="329" y="77"/>
                      <a:pt x="329" y="77"/>
                    </a:cubicBezTo>
                    <a:cubicBezTo>
                      <a:pt x="330" y="77"/>
                      <a:pt x="330" y="77"/>
                      <a:pt x="330" y="77"/>
                    </a:cubicBezTo>
                    <a:cubicBezTo>
                      <a:pt x="330" y="74"/>
                      <a:pt x="330" y="74"/>
                      <a:pt x="330" y="74"/>
                    </a:cubicBezTo>
                    <a:cubicBezTo>
                      <a:pt x="366" y="74"/>
                      <a:pt x="366" y="74"/>
                      <a:pt x="366" y="74"/>
                    </a:cubicBezTo>
                    <a:cubicBezTo>
                      <a:pt x="366" y="70"/>
                      <a:pt x="366" y="70"/>
                      <a:pt x="366" y="70"/>
                    </a:cubicBezTo>
                    <a:cubicBezTo>
                      <a:pt x="406" y="70"/>
                      <a:pt x="406" y="70"/>
                      <a:pt x="406" y="70"/>
                    </a:cubicBezTo>
                    <a:cubicBezTo>
                      <a:pt x="406" y="65"/>
                      <a:pt x="406" y="65"/>
                      <a:pt x="406" y="65"/>
                    </a:cubicBezTo>
                    <a:cubicBezTo>
                      <a:pt x="435" y="65"/>
                      <a:pt x="435" y="65"/>
                      <a:pt x="435" y="65"/>
                    </a:cubicBezTo>
                    <a:cubicBezTo>
                      <a:pt x="435" y="61"/>
                      <a:pt x="435" y="61"/>
                      <a:pt x="435" y="61"/>
                    </a:cubicBezTo>
                    <a:cubicBezTo>
                      <a:pt x="467" y="61"/>
                      <a:pt x="467" y="61"/>
                      <a:pt x="467" y="61"/>
                    </a:cubicBezTo>
                    <a:cubicBezTo>
                      <a:pt x="467" y="53"/>
                      <a:pt x="467" y="53"/>
                      <a:pt x="467" y="53"/>
                    </a:cubicBezTo>
                    <a:cubicBezTo>
                      <a:pt x="505" y="53"/>
                      <a:pt x="505" y="53"/>
                      <a:pt x="505" y="53"/>
                    </a:cubicBezTo>
                    <a:cubicBezTo>
                      <a:pt x="505" y="48"/>
                      <a:pt x="505" y="48"/>
                      <a:pt x="505" y="48"/>
                    </a:cubicBezTo>
                    <a:cubicBezTo>
                      <a:pt x="518" y="48"/>
                      <a:pt x="518" y="48"/>
                      <a:pt x="518" y="48"/>
                    </a:cubicBezTo>
                    <a:cubicBezTo>
                      <a:pt x="518" y="41"/>
                      <a:pt x="518" y="41"/>
                      <a:pt x="518" y="41"/>
                    </a:cubicBezTo>
                    <a:cubicBezTo>
                      <a:pt x="568" y="41"/>
                      <a:pt x="568" y="41"/>
                      <a:pt x="568" y="41"/>
                    </a:cubicBezTo>
                    <a:cubicBezTo>
                      <a:pt x="569" y="41"/>
                      <a:pt x="569" y="41"/>
                      <a:pt x="569" y="41"/>
                    </a:cubicBezTo>
                    <a:cubicBezTo>
                      <a:pt x="569" y="41"/>
                      <a:pt x="569" y="33"/>
                      <a:pt x="569" y="34"/>
                    </a:cubicBezTo>
                    <a:cubicBezTo>
                      <a:pt x="569" y="34"/>
                      <a:pt x="625" y="34"/>
                      <a:pt x="625" y="34"/>
                    </a:cubicBezTo>
                    <a:cubicBezTo>
                      <a:pt x="625" y="24"/>
                      <a:pt x="625" y="24"/>
                      <a:pt x="625" y="24"/>
                    </a:cubicBezTo>
                    <a:cubicBezTo>
                      <a:pt x="678" y="24"/>
                      <a:pt x="678" y="24"/>
                      <a:pt x="678" y="24"/>
                    </a:cubicBezTo>
                    <a:cubicBezTo>
                      <a:pt x="678" y="13"/>
                      <a:pt x="678" y="13"/>
                      <a:pt x="678" y="13"/>
                    </a:cubicBezTo>
                    <a:cubicBezTo>
                      <a:pt x="691" y="13"/>
                      <a:pt x="691" y="13"/>
                      <a:pt x="691" y="13"/>
                    </a:cubicBezTo>
                    <a:cubicBezTo>
                      <a:pt x="691" y="0"/>
                      <a:pt x="691" y="0"/>
                      <a:pt x="691" y="0"/>
                    </a:cubicBezTo>
                    <a:cubicBezTo>
                      <a:pt x="779" y="0"/>
                      <a:pt x="779" y="0"/>
                      <a:pt x="779" y="0"/>
                    </a:cubicBez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grpSp>
        <p:sp>
          <p:nvSpPr>
            <p:cNvPr id="217" name="TextBox 216">
              <a:extLst>
                <a:ext uri="{FF2B5EF4-FFF2-40B4-BE49-F238E27FC236}">
                  <a16:creationId xmlns:a16="http://schemas.microsoft.com/office/drawing/2014/main" id="{E9234FBB-6C1F-4037-A4A0-E2370C85102E}"/>
                </a:ext>
              </a:extLst>
            </p:cNvPr>
            <p:cNvSpPr txBox="1"/>
            <p:nvPr/>
          </p:nvSpPr>
          <p:spPr>
            <a:xfrm rot="16200000">
              <a:off x="-99371" y="3034950"/>
              <a:ext cx="1273104"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Risque</a:t>
              </a:r>
              <a:r>
                <a:rPr lang="en-GB" sz="1400" kern="0" dirty="0">
                  <a:solidFill>
                    <a:prstClr val="black"/>
                  </a:solidFill>
                  <a:latin typeface="Arial Narrow" panose="020B0606020202030204" pitchFamily="34" charset="0"/>
                </a:rPr>
                <a:t> </a:t>
              </a:r>
              <a:r>
                <a:rPr lang="en-GB" sz="1400" kern="0" dirty="0" err="1">
                  <a:solidFill>
                    <a:prstClr val="black"/>
                  </a:solidFill>
                  <a:latin typeface="Arial Narrow" panose="020B0606020202030204" pitchFamily="34" charset="0"/>
                </a:rPr>
                <a:t>cumulatif</a:t>
              </a:r>
              <a:endParaRPr lang="en-GB" sz="1400" kern="0" dirty="0">
                <a:solidFill>
                  <a:prstClr val="black"/>
                </a:solidFill>
                <a:latin typeface="Arial Narrow" panose="020B0606020202030204" pitchFamily="34" charset="0"/>
              </a:endParaRPr>
            </a:p>
          </p:txBody>
        </p:sp>
        <p:sp>
          <p:nvSpPr>
            <p:cNvPr id="218" name="TextBox 217">
              <a:extLst>
                <a:ext uri="{FF2B5EF4-FFF2-40B4-BE49-F238E27FC236}">
                  <a16:creationId xmlns:a16="http://schemas.microsoft.com/office/drawing/2014/main" id="{8BE5F627-8A95-446E-8105-F5DA2EC7158C}"/>
                </a:ext>
              </a:extLst>
            </p:cNvPr>
            <p:cNvSpPr txBox="1"/>
            <p:nvPr/>
          </p:nvSpPr>
          <p:spPr>
            <a:xfrm>
              <a:off x="2908397" y="3296029"/>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19" name="TextBox 218">
              <a:extLst>
                <a:ext uri="{FF2B5EF4-FFF2-40B4-BE49-F238E27FC236}">
                  <a16:creationId xmlns:a16="http://schemas.microsoft.com/office/drawing/2014/main" id="{E0C63797-6AD4-4480-A055-7FB9EC20FCD3}"/>
                </a:ext>
              </a:extLst>
            </p:cNvPr>
            <p:cNvSpPr txBox="1"/>
            <p:nvPr/>
          </p:nvSpPr>
          <p:spPr>
            <a:xfrm>
              <a:off x="3244637" y="3777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0" name="TextBox 219">
              <a:extLst>
                <a:ext uri="{FF2B5EF4-FFF2-40B4-BE49-F238E27FC236}">
                  <a16:creationId xmlns:a16="http://schemas.microsoft.com/office/drawing/2014/main" id="{64A288BD-EAF5-458A-937F-F84B9FA98175}"/>
                </a:ext>
              </a:extLst>
            </p:cNvPr>
            <p:cNvSpPr txBox="1"/>
            <p:nvPr/>
          </p:nvSpPr>
          <p:spPr>
            <a:xfrm>
              <a:off x="163730" y="4776186"/>
              <a:ext cx="1127232" cy="307777"/>
            </a:xfrm>
            <a:prstGeom prst="rect">
              <a:avLst/>
            </a:prstGeom>
            <a:noFill/>
          </p:spPr>
          <p:txBody>
            <a:bodyPr wrap="none" rtlCol="0">
              <a:spAutoFit/>
            </a:bodyPr>
            <a:lstStyle/>
            <a:p>
              <a:pPr defTabSz="914400">
                <a:defRPr/>
              </a:pPr>
              <a:r>
                <a:rPr lang="en-GB" sz="1400" b="1" kern="0" dirty="0" err="1">
                  <a:solidFill>
                    <a:prstClr val="black"/>
                  </a:solidFill>
                  <a:latin typeface="Arial Narrow" panose="020B0606020202030204" pitchFamily="34" charset="0"/>
                </a:rPr>
                <a:t>Nbre</a:t>
              </a:r>
              <a:r>
                <a:rPr lang="en-GB" sz="1400" b="1" kern="0" dirty="0">
                  <a:solidFill>
                    <a:prstClr val="black"/>
                  </a:solidFill>
                  <a:latin typeface="Arial Narrow" panose="020B0606020202030204" pitchFamily="34" charset="0"/>
                </a:rPr>
                <a:t> à </a:t>
              </a:r>
              <a:r>
                <a:rPr lang="en-GB" sz="1400" b="1" kern="0" dirty="0" err="1">
                  <a:solidFill>
                    <a:prstClr val="black"/>
                  </a:solidFill>
                  <a:latin typeface="Arial Narrow" panose="020B0606020202030204" pitchFamily="34" charset="0"/>
                </a:rPr>
                <a:t>risque</a:t>
              </a:r>
              <a:endParaRPr lang="en-GB" sz="1400" b="1" kern="0" dirty="0">
                <a:solidFill>
                  <a:prstClr val="black"/>
                </a:solidFill>
                <a:latin typeface="Arial Narrow" panose="020B0606020202030204" pitchFamily="34" charset="0"/>
              </a:endParaRPr>
            </a:p>
          </p:txBody>
        </p:sp>
        <p:sp>
          <p:nvSpPr>
            <p:cNvPr id="221" name="TextBox 220">
              <a:extLst>
                <a:ext uri="{FF2B5EF4-FFF2-40B4-BE49-F238E27FC236}">
                  <a16:creationId xmlns:a16="http://schemas.microsoft.com/office/drawing/2014/main" id="{1085E97B-9425-40F1-8268-D1AD5B95BDCC}"/>
                </a:ext>
              </a:extLst>
            </p:cNvPr>
            <p:cNvSpPr txBox="1"/>
            <p:nvPr/>
          </p:nvSpPr>
          <p:spPr>
            <a:xfrm>
              <a:off x="176553" y="4978549"/>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22" name="TextBox 221">
              <a:extLst>
                <a:ext uri="{FF2B5EF4-FFF2-40B4-BE49-F238E27FC236}">
                  <a16:creationId xmlns:a16="http://schemas.microsoft.com/office/drawing/2014/main" id="{A146179D-3283-4B37-834F-2C4824DB887D}"/>
                </a:ext>
              </a:extLst>
            </p:cNvPr>
            <p:cNvSpPr txBox="1"/>
            <p:nvPr/>
          </p:nvSpPr>
          <p:spPr>
            <a:xfrm>
              <a:off x="176553" y="5176264"/>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3" name="TextBox 222">
              <a:extLst>
                <a:ext uri="{FF2B5EF4-FFF2-40B4-BE49-F238E27FC236}">
                  <a16:creationId xmlns:a16="http://schemas.microsoft.com/office/drawing/2014/main" id="{60DB0DBF-3EF8-48A0-8C0A-07F1204FF6BB}"/>
                </a:ext>
              </a:extLst>
            </p:cNvPr>
            <p:cNvSpPr txBox="1"/>
            <p:nvPr/>
          </p:nvSpPr>
          <p:spPr>
            <a:xfrm>
              <a:off x="952186" y="497382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1799</a:t>
              </a:r>
            </a:p>
          </p:txBody>
        </p:sp>
        <p:sp>
          <p:nvSpPr>
            <p:cNvPr id="224" name="TextBox 223">
              <a:extLst>
                <a:ext uri="{FF2B5EF4-FFF2-40B4-BE49-F238E27FC236}">
                  <a16:creationId xmlns:a16="http://schemas.microsoft.com/office/drawing/2014/main" id="{3E208257-5EE5-4501-A07D-11D61F9A20F5}"/>
                </a:ext>
              </a:extLst>
            </p:cNvPr>
            <p:cNvSpPr txBox="1"/>
            <p:nvPr/>
          </p:nvSpPr>
          <p:spPr>
            <a:xfrm>
              <a:off x="95218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1901</a:t>
              </a:r>
            </a:p>
          </p:txBody>
        </p:sp>
        <p:sp>
          <p:nvSpPr>
            <p:cNvPr id="225" name="TextBox 224">
              <a:extLst>
                <a:ext uri="{FF2B5EF4-FFF2-40B4-BE49-F238E27FC236}">
                  <a16:creationId xmlns:a16="http://schemas.microsoft.com/office/drawing/2014/main" id="{BEBB5ECE-FF5F-42AD-9B69-542C0E6A7767}"/>
                </a:ext>
              </a:extLst>
            </p:cNvPr>
            <p:cNvSpPr txBox="1"/>
            <p:nvPr/>
          </p:nvSpPr>
          <p:spPr>
            <a:xfrm>
              <a:off x="1427488" y="4983407"/>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1766</a:t>
              </a:r>
            </a:p>
          </p:txBody>
        </p:sp>
        <p:sp>
          <p:nvSpPr>
            <p:cNvPr id="226" name="TextBox 225">
              <a:extLst>
                <a:ext uri="{FF2B5EF4-FFF2-40B4-BE49-F238E27FC236}">
                  <a16:creationId xmlns:a16="http://schemas.microsoft.com/office/drawing/2014/main" id="{A8892A89-2DDD-4761-A49C-CC838164225C}"/>
                </a:ext>
              </a:extLst>
            </p:cNvPr>
            <p:cNvSpPr txBox="1"/>
            <p:nvPr/>
          </p:nvSpPr>
          <p:spPr>
            <a:xfrm>
              <a:off x="1427488"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1869</a:t>
              </a:r>
            </a:p>
          </p:txBody>
        </p:sp>
        <p:sp>
          <p:nvSpPr>
            <p:cNvPr id="227" name="TextBox 226">
              <a:extLst>
                <a:ext uri="{FF2B5EF4-FFF2-40B4-BE49-F238E27FC236}">
                  <a16:creationId xmlns:a16="http://schemas.microsoft.com/office/drawing/2014/main" id="{49292CD7-76ED-498E-AC30-A9355FA4382B}"/>
                </a:ext>
              </a:extLst>
            </p:cNvPr>
            <p:cNvSpPr txBox="1"/>
            <p:nvPr/>
          </p:nvSpPr>
          <p:spPr>
            <a:xfrm>
              <a:off x="1898856" y="4983407"/>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1643</a:t>
              </a:r>
            </a:p>
          </p:txBody>
        </p:sp>
        <p:sp>
          <p:nvSpPr>
            <p:cNvPr id="228" name="TextBox 227">
              <a:extLst>
                <a:ext uri="{FF2B5EF4-FFF2-40B4-BE49-F238E27FC236}">
                  <a16:creationId xmlns:a16="http://schemas.microsoft.com/office/drawing/2014/main" id="{268DD8D9-2362-4A38-81A5-1BBEA9297ECA}"/>
                </a:ext>
              </a:extLst>
            </p:cNvPr>
            <p:cNvSpPr txBox="1"/>
            <p:nvPr/>
          </p:nvSpPr>
          <p:spPr>
            <a:xfrm>
              <a:off x="189885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1745</a:t>
              </a:r>
            </a:p>
          </p:txBody>
        </p:sp>
        <p:sp>
          <p:nvSpPr>
            <p:cNvPr id="229" name="TextBox 228">
              <a:extLst>
                <a:ext uri="{FF2B5EF4-FFF2-40B4-BE49-F238E27FC236}">
                  <a16:creationId xmlns:a16="http://schemas.microsoft.com/office/drawing/2014/main" id="{87543787-3CA4-4A06-939F-C78202323206}"/>
                </a:ext>
              </a:extLst>
            </p:cNvPr>
            <p:cNvSpPr txBox="1"/>
            <p:nvPr/>
          </p:nvSpPr>
          <p:spPr>
            <a:xfrm>
              <a:off x="2399793" y="498819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1384</a:t>
              </a:r>
            </a:p>
          </p:txBody>
        </p:sp>
        <p:sp>
          <p:nvSpPr>
            <p:cNvPr id="230" name="TextBox 229">
              <a:extLst>
                <a:ext uri="{FF2B5EF4-FFF2-40B4-BE49-F238E27FC236}">
                  <a16:creationId xmlns:a16="http://schemas.microsoft.com/office/drawing/2014/main" id="{2F5D7666-D81E-4DD4-AB3D-12D072F2CD56}"/>
                </a:ext>
              </a:extLst>
            </p:cNvPr>
            <p:cNvSpPr txBox="1"/>
            <p:nvPr/>
          </p:nvSpPr>
          <p:spPr>
            <a:xfrm>
              <a:off x="2399793"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1455</a:t>
              </a:r>
            </a:p>
          </p:txBody>
        </p:sp>
        <p:sp>
          <p:nvSpPr>
            <p:cNvPr id="231" name="TextBox 230">
              <a:extLst>
                <a:ext uri="{FF2B5EF4-FFF2-40B4-BE49-F238E27FC236}">
                  <a16:creationId xmlns:a16="http://schemas.microsoft.com/office/drawing/2014/main" id="{B44AD26C-435A-441E-8413-36B22D8C979B}"/>
                </a:ext>
              </a:extLst>
            </p:cNvPr>
            <p:cNvSpPr txBox="1"/>
            <p:nvPr/>
          </p:nvSpPr>
          <p:spPr>
            <a:xfrm>
              <a:off x="2850440" y="4973305"/>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1009</a:t>
              </a:r>
            </a:p>
          </p:txBody>
        </p:sp>
        <p:sp>
          <p:nvSpPr>
            <p:cNvPr id="232" name="TextBox 231">
              <a:extLst>
                <a:ext uri="{FF2B5EF4-FFF2-40B4-BE49-F238E27FC236}">
                  <a16:creationId xmlns:a16="http://schemas.microsoft.com/office/drawing/2014/main" id="{9C6A374F-96A1-46BE-A438-CB00AB306FEB}"/>
                </a:ext>
              </a:extLst>
            </p:cNvPr>
            <p:cNvSpPr txBox="1"/>
            <p:nvPr/>
          </p:nvSpPr>
          <p:spPr>
            <a:xfrm>
              <a:off x="2850439" y="5176264"/>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1037</a:t>
              </a:r>
            </a:p>
          </p:txBody>
        </p:sp>
        <p:sp>
          <p:nvSpPr>
            <p:cNvPr id="233" name="TextBox 232">
              <a:extLst>
                <a:ext uri="{FF2B5EF4-FFF2-40B4-BE49-F238E27FC236}">
                  <a16:creationId xmlns:a16="http://schemas.microsoft.com/office/drawing/2014/main" id="{13E7497E-4D3F-431F-8753-FF799516EC34}"/>
                </a:ext>
              </a:extLst>
            </p:cNvPr>
            <p:cNvSpPr txBox="1"/>
            <p:nvPr/>
          </p:nvSpPr>
          <p:spPr>
            <a:xfrm>
              <a:off x="3352163" y="497906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675</a:t>
              </a:r>
            </a:p>
          </p:txBody>
        </p:sp>
        <p:sp>
          <p:nvSpPr>
            <p:cNvPr id="234" name="TextBox 233">
              <a:extLst>
                <a:ext uri="{FF2B5EF4-FFF2-40B4-BE49-F238E27FC236}">
                  <a16:creationId xmlns:a16="http://schemas.microsoft.com/office/drawing/2014/main" id="{E938542D-C9BC-41F2-A3B4-CF4C68B8CAEA}"/>
                </a:ext>
              </a:extLst>
            </p:cNvPr>
            <p:cNvSpPr txBox="1"/>
            <p:nvPr/>
          </p:nvSpPr>
          <p:spPr>
            <a:xfrm>
              <a:off x="3352162"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722</a:t>
              </a:r>
            </a:p>
          </p:txBody>
        </p:sp>
        <p:sp>
          <p:nvSpPr>
            <p:cNvPr id="235" name="TextBox 234">
              <a:extLst>
                <a:ext uri="{FF2B5EF4-FFF2-40B4-BE49-F238E27FC236}">
                  <a16:creationId xmlns:a16="http://schemas.microsoft.com/office/drawing/2014/main" id="{B6E0083E-69FF-472A-A272-81FA3218FA6C}"/>
                </a:ext>
              </a:extLst>
            </p:cNvPr>
            <p:cNvSpPr txBox="1"/>
            <p:nvPr/>
          </p:nvSpPr>
          <p:spPr>
            <a:xfrm>
              <a:off x="3834299" y="497831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402</a:t>
              </a:r>
            </a:p>
          </p:txBody>
        </p:sp>
        <p:sp>
          <p:nvSpPr>
            <p:cNvPr id="236" name="TextBox 235">
              <a:extLst>
                <a:ext uri="{FF2B5EF4-FFF2-40B4-BE49-F238E27FC236}">
                  <a16:creationId xmlns:a16="http://schemas.microsoft.com/office/drawing/2014/main" id="{A230E37A-DEFA-40CB-8E5D-29B572A9273D}"/>
                </a:ext>
              </a:extLst>
            </p:cNvPr>
            <p:cNvSpPr txBox="1"/>
            <p:nvPr/>
          </p:nvSpPr>
          <p:spPr>
            <a:xfrm>
              <a:off x="3834298"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419</a:t>
              </a:r>
            </a:p>
          </p:txBody>
        </p:sp>
        <p:sp>
          <p:nvSpPr>
            <p:cNvPr id="237" name="Freeform 452">
              <a:extLst>
                <a:ext uri="{FF2B5EF4-FFF2-40B4-BE49-F238E27FC236}">
                  <a16:creationId xmlns:a16="http://schemas.microsoft.com/office/drawing/2014/main" id="{FCAF46DF-2E98-4624-8DB4-74B7C5C5B06A}"/>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8" name="Freeform 453">
              <a:extLst>
                <a:ext uri="{FF2B5EF4-FFF2-40B4-BE49-F238E27FC236}">
                  <a16:creationId xmlns:a16="http://schemas.microsoft.com/office/drawing/2014/main" id="{D207B4AC-7731-4EA3-A01D-12EF84226DC7}"/>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9" name="Freeform 454">
              <a:extLst>
                <a:ext uri="{FF2B5EF4-FFF2-40B4-BE49-F238E27FC236}">
                  <a16:creationId xmlns:a16="http://schemas.microsoft.com/office/drawing/2014/main" id="{C6E48500-78BD-4FA9-8478-734198443398}"/>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0" name="Freeform 455">
              <a:extLst>
                <a:ext uri="{FF2B5EF4-FFF2-40B4-BE49-F238E27FC236}">
                  <a16:creationId xmlns:a16="http://schemas.microsoft.com/office/drawing/2014/main" id="{12C49C83-4590-4D8B-8DEE-7191EEA5963D}"/>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1" name="Freeform 456">
              <a:extLst>
                <a:ext uri="{FF2B5EF4-FFF2-40B4-BE49-F238E27FC236}">
                  <a16:creationId xmlns:a16="http://schemas.microsoft.com/office/drawing/2014/main" id="{059F0A1A-0F5B-4375-83ED-E54F806C41D4}"/>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2" name="Freeform 457">
              <a:extLst>
                <a:ext uri="{FF2B5EF4-FFF2-40B4-BE49-F238E27FC236}">
                  <a16:creationId xmlns:a16="http://schemas.microsoft.com/office/drawing/2014/main" id="{05A2AF11-6D6E-4AC7-990B-C8212985C15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3" name="Freeform 458">
              <a:extLst>
                <a:ext uri="{FF2B5EF4-FFF2-40B4-BE49-F238E27FC236}">
                  <a16:creationId xmlns:a16="http://schemas.microsoft.com/office/drawing/2014/main" id="{0970B720-2521-4EF6-B986-CECE27AF6CD7}"/>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4" name="Freeform 459">
              <a:extLst>
                <a:ext uri="{FF2B5EF4-FFF2-40B4-BE49-F238E27FC236}">
                  <a16:creationId xmlns:a16="http://schemas.microsoft.com/office/drawing/2014/main" id="{8C665B2B-B54A-49D1-BD96-309F2FF882D0}"/>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5" name="Freeform 460">
              <a:extLst>
                <a:ext uri="{FF2B5EF4-FFF2-40B4-BE49-F238E27FC236}">
                  <a16:creationId xmlns:a16="http://schemas.microsoft.com/office/drawing/2014/main" id="{F8ACB5EA-759D-4376-B38F-7E50442E9712}"/>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6" name="Freeform 461">
              <a:extLst>
                <a:ext uri="{FF2B5EF4-FFF2-40B4-BE49-F238E27FC236}">
                  <a16:creationId xmlns:a16="http://schemas.microsoft.com/office/drawing/2014/main" id="{CBC03274-0835-4F78-B247-7F8B1D6CB46E}"/>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7" name="Freeform 462">
              <a:extLst>
                <a:ext uri="{FF2B5EF4-FFF2-40B4-BE49-F238E27FC236}">
                  <a16:creationId xmlns:a16="http://schemas.microsoft.com/office/drawing/2014/main" id="{CB4D279E-A176-46F1-8E10-14C38F6644CF}"/>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8" name="Freeform 463">
              <a:extLst>
                <a:ext uri="{FF2B5EF4-FFF2-40B4-BE49-F238E27FC236}">
                  <a16:creationId xmlns:a16="http://schemas.microsoft.com/office/drawing/2014/main" id="{953E3882-01EE-4E32-9E7D-4A1D5377EF35}"/>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9" name="Freeform 464">
              <a:extLst>
                <a:ext uri="{FF2B5EF4-FFF2-40B4-BE49-F238E27FC236}">
                  <a16:creationId xmlns:a16="http://schemas.microsoft.com/office/drawing/2014/main" id="{F31628F5-34A9-4A3B-89AD-6A3E4B5C1D3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0" name="Freeform 465">
              <a:extLst>
                <a:ext uri="{FF2B5EF4-FFF2-40B4-BE49-F238E27FC236}">
                  <a16:creationId xmlns:a16="http://schemas.microsoft.com/office/drawing/2014/main" id="{841388AB-0D00-45B0-844A-3C98ABDC3609}"/>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1" name="Freeform 466">
              <a:extLst>
                <a:ext uri="{FF2B5EF4-FFF2-40B4-BE49-F238E27FC236}">
                  <a16:creationId xmlns:a16="http://schemas.microsoft.com/office/drawing/2014/main" id="{B85A2E5D-484B-40B1-A970-DA9BF79E1E22}"/>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2" name="Freeform 467">
              <a:extLst>
                <a:ext uri="{FF2B5EF4-FFF2-40B4-BE49-F238E27FC236}">
                  <a16:creationId xmlns:a16="http://schemas.microsoft.com/office/drawing/2014/main" id="{A862209A-AE80-4775-B444-4616DF0AADE2}"/>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3" name="Freeform 468">
              <a:extLst>
                <a:ext uri="{FF2B5EF4-FFF2-40B4-BE49-F238E27FC236}">
                  <a16:creationId xmlns:a16="http://schemas.microsoft.com/office/drawing/2014/main" id="{C82F5576-01DD-4821-9D19-74FB36DF9EAE}"/>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4" name="TextBox 253">
              <a:extLst>
                <a:ext uri="{FF2B5EF4-FFF2-40B4-BE49-F238E27FC236}">
                  <a16:creationId xmlns:a16="http://schemas.microsoft.com/office/drawing/2014/main" id="{BF025502-9AD3-4D37-AF7F-08FF8BA6D2B7}"/>
                </a:ext>
              </a:extLst>
            </p:cNvPr>
            <p:cNvSpPr txBox="1"/>
            <p:nvPr/>
          </p:nvSpPr>
          <p:spPr>
            <a:xfrm>
              <a:off x="5598826"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55" name="TextBox 254">
              <a:extLst>
                <a:ext uri="{FF2B5EF4-FFF2-40B4-BE49-F238E27FC236}">
                  <a16:creationId xmlns:a16="http://schemas.microsoft.com/office/drawing/2014/main" id="{8B20D6A3-284C-422C-B6B3-D4F6D67526D7}"/>
                </a:ext>
              </a:extLst>
            </p:cNvPr>
            <p:cNvSpPr txBox="1"/>
            <p:nvPr/>
          </p:nvSpPr>
          <p:spPr>
            <a:xfrm>
              <a:off x="60857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56" name="TextBox 255">
              <a:extLst>
                <a:ext uri="{FF2B5EF4-FFF2-40B4-BE49-F238E27FC236}">
                  <a16:creationId xmlns:a16="http://schemas.microsoft.com/office/drawing/2014/main" id="{DDD3273B-A383-48A3-B69E-BA2EE9860052}"/>
                </a:ext>
              </a:extLst>
            </p:cNvPr>
            <p:cNvSpPr txBox="1"/>
            <p:nvPr/>
          </p:nvSpPr>
          <p:spPr>
            <a:xfrm>
              <a:off x="6548823"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57" name="TextBox 256">
              <a:extLst>
                <a:ext uri="{FF2B5EF4-FFF2-40B4-BE49-F238E27FC236}">
                  <a16:creationId xmlns:a16="http://schemas.microsoft.com/office/drawing/2014/main" id="{FC620C41-06B9-4048-96EA-FB848AB02661}"/>
                </a:ext>
              </a:extLst>
            </p:cNvPr>
            <p:cNvSpPr txBox="1"/>
            <p:nvPr/>
          </p:nvSpPr>
          <p:spPr>
            <a:xfrm>
              <a:off x="70252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58" name="TextBox 257">
              <a:extLst>
                <a:ext uri="{FF2B5EF4-FFF2-40B4-BE49-F238E27FC236}">
                  <a16:creationId xmlns:a16="http://schemas.microsoft.com/office/drawing/2014/main" id="{7B754DEE-6D2E-4667-B670-2DD3EA4CCCEC}"/>
                </a:ext>
              </a:extLst>
            </p:cNvPr>
            <p:cNvSpPr txBox="1"/>
            <p:nvPr/>
          </p:nvSpPr>
          <p:spPr>
            <a:xfrm>
              <a:off x="7443899"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59" name="TextBox 258">
              <a:extLst>
                <a:ext uri="{FF2B5EF4-FFF2-40B4-BE49-F238E27FC236}">
                  <a16:creationId xmlns:a16="http://schemas.microsoft.com/office/drawing/2014/main" id="{77AF71C6-16F2-4606-BAA1-CB6566DABD20}"/>
                </a:ext>
              </a:extLst>
            </p:cNvPr>
            <p:cNvSpPr txBox="1"/>
            <p:nvPr/>
          </p:nvSpPr>
          <p:spPr>
            <a:xfrm>
              <a:off x="7911490" y="4321006"/>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60" name="TextBox 259">
              <a:extLst>
                <a:ext uri="{FF2B5EF4-FFF2-40B4-BE49-F238E27FC236}">
                  <a16:creationId xmlns:a16="http://schemas.microsoft.com/office/drawing/2014/main" id="{C5E44064-8F96-494D-A9EF-6FC53FC4AA70}"/>
                </a:ext>
              </a:extLst>
            </p:cNvPr>
            <p:cNvSpPr txBox="1"/>
            <p:nvPr/>
          </p:nvSpPr>
          <p:spPr>
            <a:xfrm>
              <a:off x="8389471"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61" name="TextBox 260">
              <a:extLst>
                <a:ext uri="{FF2B5EF4-FFF2-40B4-BE49-F238E27FC236}">
                  <a16:creationId xmlns:a16="http://schemas.microsoft.com/office/drawing/2014/main" id="{F8E111CD-4EA5-4189-8DBF-6DE259159FBF}"/>
                </a:ext>
              </a:extLst>
            </p:cNvPr>
            <p:cNvSpPr txBox="1"/>
            <p:nvPr/>
          </p:nvSpPr>
          <p:spPr>
            <a:xfrm>
              <a:off x="5223344" y="408706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62" name="TextBox 261">
              <a:extLst>
                <a:ext uri="{FF2B5EF4-FFF2-40B4-BE49-F238E27FC236}">
                  <a16:creationId xmlns:a16="http://schemas.microsoft.com/office/drawing/2014/main" id="{9AD228C1-4EA5-40BB-92CC-E59DB91A3F96}"/>
                </a:ext>
              </a:extLst>
            </p:cNvPr>
            <p:cNvSpPr txBox="1"/>
            <p:nvPr/>
          </p:nvSpPr>
          <p:spPr>
            <a:xfrm>
              <a:off x="5223344" y="382195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63" name="TextBox 262">
              <a:extLst>
                <a:ext uri="{FF2B5EF4-FFF2-40B4-BE49-F238E27FC236}">
                  <a16:creationId xmlns:a16="http://schemas.microsoft.com/office/drawing/2014/main" id="{9ACE4971-4E45-4C22-A77B-E58B0722FD28}"/>
                </a:ext>
              </a:extLst>
            </p:cNvPr>
            <p:cNvSpPr txBox="1"/>
            <p:nvPr/>
          </p:nvSpPr>
          <p:spPr>
            <a:xfrm>
              <a:off x="5223343" y="355684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64" name="TextBox 263">
              <a:extLst>
                <a:ext uri="{FF2B5EF4-FFF2-40B4-BE49-F238E27FC236}">
                  <a16:creationId xmlns:a16="http://schemas.microsoft.com/office/drawing/2014/main" id="{1949ACED-E28A-4E1C-8A30-12C425B33C60}"/>
                </a:ext>
              </a:extLst>
            </p:cNvPr>
            <p:cNvSpPr txBox="1"/>
            <p:nvPr/>
          </p:nvSpPr>
          <p:spPr>
            <a:xfrm>
              <a:off x="5223343" y="329172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65" name="TextBox 264">
              <a:extLst>
                <a:ext uri="{FF2B5EF4-FFF2-40B4-BE49-F238E27FC236}">
                  <a16:creationId xmlns:a16="http://schemas.microsoft.com/office/drawing/2014/main" id="{B45BB10F-5570-4EB2-9DEF-36D06DA5B121}"/>
                </a:ext>
              </a:extLst>
            </p:cNvPr>
            <p:cNvSpPr txBox="1"/>
            <p:nvPr/>
          </p:nvSpPr>
          <p:spPr>
            <a:xfrm>
              <a:off x="5223343" y="3026614"/>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66" name="TextBox 265">
              <a:extLst>
                <a:ext uri="{FF2B5EF4-FFF2-40B4-BE49-F238E27FC236}">
                  <a16:creationId xmlns:a16="http://schemas.microsoft.com/office/drawing/2014/main" id="{5717A843-4681-4421-BC4D-8E26BB968836}"/>
                </a:ext>
              </a:extLst>
            </p:cNvPr>
            <p:cNvSpPr txBox="1"/>
            <p:nvPr/>
          </p:nvSpPr>
          <p:spPr>
            <a:xfrm>
              <a:off x="5223343" y="276150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67" name="TextBox 266">
              <a:extLst>
                <a:ext uri="{FF2B5EF4-FFF2-40B4-BE49-F238E27FC236}">
                  <a16:creationId xmlns:a16="http://schemas.microsoft.com/office/drawing/2014/main" id="{FB53F3A3-8D20-413B-86F6-7202E2130BAA}"/>
                </a:ext>
              </a:extLst>
            </p:cNvPr>
            <p:cNvSpPr txBox="1"/>
            <p:nvPr/>
          </p:nvSpPr>
          <p:spPr>
            <a:xfrm>
              <a:off x="5223343" y="249638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68" name="TextBox 267">
              <a:extLst>
                <a:ext uri="{FF2B5EF4-FFF2-40B4-BE49-F238E27FC236}">
                  <a16:creationId xmlns:a16="http://schemas.microsoft.com/office/drawing/2014/main" id="{CE81E43C-7895-42E4-B179-6BBA2230CF69}"/>
                </a:ext>
              </a:extLst>
            </p:cNvPr>
            <p:cNvSpPr txBox="1"/>
            <p:nvPr/>
          </p:nvSpPr>
          <p:spPr>
            <a:xfrm>
              <a:off x="5223343" y="223127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69" name="TextBox 268">
              <a:extLst>
                <a:ext uri="{FF2B5EF4-FFF2-40B4-BE49-F238E27FC236}">
                  <a16:creationId xmlns:a16="http://schemas.microsoft.com/office/drawing/2014/main" id="{7948F5EC-14C4-4EFA-95A7-F57A4A11832D}"/>
                </a:ext>
              </a:extLst>
            </p:cNvPr>
            <p:cNvSpPr txBox="1"/>
            <p:nvPr/>
          </p:nvSpPr>
          <p:spPr>
            <a:xfrm>
              <a:off x="6913026" y="4581573"/>
              <a:ext cx="495649"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Mois</a:t>
              </a:r>
              <a:endParaRPr lang="en-GB" sz="1400" kern="0" dirty="0">
                <a:solidFill>
                  <a:prstClr val="black"/>
                </a:solidFill>
                <a:latin typeface="Arial Narrow" panose="020B0606020202030204" pitchFamily="34" charset="0"/>
              </a:endParaRPr>
            </a:p>
          </p:txBody>
        </p:sp>
        <p:sp>
          <p:nvSpPr>
            <p:cNvPr id="270" name="TextBox 269">
              <a:extLst>
                <a:ext uri="{FF2B5EF4-FFF2-40B4-BE49-F238E27FC236}">
                  <a16:creationId xmlns:a16="http://schemas.microsoft.com/office/drawing/2014/main" id="{ED3AC0E1-EB25-4F2D-BC85-882C568A987A}"/>
                </a:ext>
              </a:extLst>
            </p:cNvPr>
            <p:cNvSpPr txBox="1"/>
            <p:nvPr/>
          </p:nvSpPr>
          <p:spPr>
            <a:xfrm rot="16200000">
              <a:off x="4422123" y="3033911"/>
              <a:ext cx="1273104"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Risque</a:t>
              </a:r>
              <a:r>
                <a:rPr lang="en-GB" sz="1400" kern="0" dirty="0">
                  <a:solidFill>
                    <a:prstClr val="black"/>
                  </a:solidFill>
                  <a:latin typeface="Arial Narrow" panose="020B0606020202030204" pitchFamily="34" charset="0"/>
                </a:rPr>
                <a:t> </a:t>
              </a:r>
              <a:r>
                <a:rPr lang="en-GB" sz="1400" kern="0" dirty="0" err="1">
                  <a:solidFill>
                    <a:prstClr val="black"/>
                  </a:solidFill>
                  <a:latin typeface="Arial Narrow" panose="020B0606020202030204" pitchFamily="34" charset="0"/>
                </a:rPr>
                <a:t>cumulatif</a:t>
              </a:r>
              <a:endParaRPr lang="en-GB" sz="1400" kern="0" dirty="0">
                <a:solidFill>
                  <a:prstClr val="black"/>
                </a:solidFill>
                <a:latin typeface="Arial Narrow" panose="020B0606020202030204" pitchFamily="34" charset="0"/>
              </a:endParaRPr>
            </a:p>
          </p:txBody>
        </p:sp>
        <p:sp>
          <p:nvSpPr>
            <p:cNvPr id="271" name="TextBox 270">
              <a:extLst>
                <a:ext uri="{FF2B5EF4-FFF2-40B4-BE49-F238E27FC236}">
                  <a16:creationId xmlns:a16="http://schemas.microsoft.com/office/drawing/2014/main" id="{07E0C2B9-3168-4129-9504-6C00B4C06652}"/>
                </a:ext>
              </a:extLst>
            </p:cNvPr>
            <p:cNvSpPr txBox="1"/>
            <p:nvPr/>
          </p:nvSpPr>
          <p:spPr>
            <a:xfrm>
              <a:off x="7164845" y="2377872"/>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72" name="TextBox 271">
              <a:extLst>
                <a:ext uri="{FF2B5EF4-FFF2-40B4-BE49-F238E27FC236}">
                  <a16:creationId xmlns:a16="http://schemas.microsoft.com/office/drawing/2014/main" id="{EE9B7080-E934-4F9A-B11E-7240C2730347}"/>
                </a:ext>
              </a:extLst>
            </p:cNvPr>
            <p:cNvSpPr txBox="1"/>
            <p:nvPr/>
          </p:nvSpPr>
          <p:spPr>
            <a:xfrm>
              <a:off x="7576427" y="3671863"/>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3" name="TextBox 272">
              <a:extLst>
                <a:ext uri="{FF2B5EF4-FFF2-40B4-BE49-F238E27FC236}">
                  <a16:creationId xmlns:a16="http://schemas.microsoft.com/office/drawing/2014/main" id="{67D77EA2-546F-4D4C-B31F-C134254F3874}"/>
                </a:ext>
              </a:extLst>
            </p:cNvPr>
            <p:cNvSpPr txBox="1"/>
            <p:nvPr/>
          </p:nvSpPr>
          <p:spPr>
            <a:xfrm>
              <a:off x="4685224" y="4775147"/>
              <a:ext cx="1127232" cy="307777"/>
            </a:xfrm>
            <a:prstGeom prst="rect">
              <a:avLst/>
            </a:prstGeom>
            <a:noFill/>
          </p:spPr>
          <p:txBody>
            <a:bodyPr wrap="none" rtlCol="0">
              <a:spAutoFit/>
            </a:bodyPr>
            <a:lstStyle/>
            <a:p>
              <a:pPr defTabSz="914400">
                <a:defRPr/>
              </a:pPr>
              <a:r>
                <a:rPr lang="en-GB" sz="1400" b="1" kern="0" dirty="0" err="1">
                  <a:solidFill>
                    <a:prstClr val="black"/>
                  </a:solidFill>
                  <a:latin typeface="Arial Narrow" panose="020B0606020202030204" pitchFamily="34" charset="0"/>
                </a:rPr>
                <a:t>Nbre</a:t>
              </a:r>
              <a:r>
                <a:rPr lang="en-GB" sz="1400" b="1" kern="0" dirty="0">
                  <a:solidFill>
                    <a:prstClr val="black"/>
                  </a:solidFill>
                  <a:latin typeface="Arial Narrow" panose="020B0606020202030204" pitchFamily="34" charset="0"/>
                </a:rPr>
                <a:t> à </a:t>
              </a:r>
              <a:r>
                <a:rPr lang="en-GB" sz="1400" b="1" kern="0" dirty="0" err="1">
                  <a:solidFill>
                    <a:prstClr val="black"/>
                  </a:solidFill>
                  <a:latin typeface="Arial Narrow" panose="020B0606020202030204" pitchFamily="34" charset="0"/>
                </a:rPr>
                <a:t>risque</a:t>
              </a:r>
              <a:endParaRPr lang="en-GB" sz="1400" b="1" kern="0" dirty="0">
                <a:solidFill>
                  <a:prstClr val="black"/>
                </a:solidFill>
                <a:latin typeface="Arial Narrow" panose="020B0606020202030204" pitchFamily="34" charset="0"/>
              </a:endParaRPr>
            </a:p>
          </p:txBody>
        </p:sp>
        <p:sp>
          <p:nvSpPr>
            <p:cNvPr id="274" name="TextBox 273">
              <a:extLst>
                <a:ext uri="{FF2B5EF4-FFF2-40B4-BE49-F238E27FC236}">
                  <a16:creationId xmlns:a16="http://schemas.microsoft.com/office/drawing/2014/main" id="{D1680928-9BA3-498C-B0AA-D4F190795374}"/>
                </a:ext>
              </a:extLst>
            </p:cNvPr>
            <p:cNvSpPr txBox="1"/>
            <p:nvPr/>
          </p:nvSpPr>
          <p:spPr>
            <a:xfrm>
              <a:off x="4698046" y="4977510"/>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75" name="TextBox 274">
              <a:extLst>
                <a:ext uri="{FF2B5EF4-FFF2-40B4-BE49-F238E27FC236}">
                  <a16:creationId xmlns:a16="http://schemas.microsoft.com/office/drawing/2014/main" id="{D4E3310F-B1A5-4EED-9457-70ACC2814CC0}"/>
                </a:ext>
              </a:extLst>
            </p:cNvPr>
            <p:cNvSpPr txBox="1"/>
            <p:nvPr/>
          </p:nvSpPr>
          <p:spPr>
            <a:xfrm>
              <a:off x="4698047" y="5175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6" name="TextBox 275">
              <a:extLst>
                <a:ext uri="{FF2B5EF4-FFF2-40B4-BE49-F238E27FC236}">
                  <a16:creationId xmlns:a16="http://schemas.microsoft.com/office/drawing/2014/main" id="{18A46680-C6BE-42C6-A2D2-C4B4CF09A71D}"/>
                </a:ext>
              </a:extLst>
            </p:cNvPr>
            <p:cNvSpPr txBox="1"/>
            <p:nvPr/>
          </p:nvSpPr>
          <p:spPr>
            <a:xfrm>
              <a:off x="5514557" y="497279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992</a:t>
              </a:r>
            </a:p>
          </p:txBody>
        </p:sp>
        <p:sp>
          <p:nvSpPr>
            <p:cNvPr id="277" name="TextBox 276">
              <a:extLst>
                <a:ext uri="{FF2B5EF4-FFF2-40B4-BE49-F238E27FC236}">
                  <a16:creationId xmlns:a16="http://schemas.microsoft.com/office/drawing/2014/main" id="{9186C586-15C7-4BF6-9C8F-51C6D252B818}"/>
                </a:ext>
              </a:extLst>
            </p:cNvPr>
            <p:cNvSpPr txBox="1"/>
            <p:nvPr/>
          </p:nvSpPr>
          <p:spPr>
            <a:xfrm>
              <a:off x="55145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906</a:t>
              </a:r>
            </a:p>
          </p:txBody>
        </p:sp>
        <p:sp>
          <p:nvSpPr>
            <p:cNvPr id="278" name="TextBox 277">
              <a:extLst>
                <a:ext uri="{FF2B5EF4-FFF2-40B4-BE49-F238E27FC236}">
                  <a16:creationId xmlns:a16="http://schemas.microsoft.com/office/drawing/2014/main" id="{68DB8043-4BFA-460E-B57E-60DE04DBF8FA}"/>
                </a:ext>
              </a:extLst>
            </p:cNvPr>
            <p:cNvSpPr txBox="1"/>
            <p:nvPr/>
          </p:nvSpPr>
          <p:spPr>
            <a:xfrm>
              <a:off x="5989859"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951</a:t>
              </a:r>
            </a:p>
          </p:txBody>
        </p:sp>
        <p:sp>
          <p:nvSpPr>
            <p:cNvPr id="279" name="TextBox 278">
              <a:extLst>
                <a:ext uri="{FF2B5EF4-FFF2-40B4-BE49-F238E27FC236}">
                  <a16:creationId xmlns:a16="http://schemas.microsoft.com/office/drawing/2014/main" id="{7EDA4ACB-55C7-4533-B97B-70EB9055DDFF}"/>
                </a:ext>
              </a:extLst>
            </p:cNvPr>
            <p:cNvSpPr txBox="1"/>
            <p:nvPr/>
          </p:nvSpPr>
          <p:spPr>
            <a:xfrm>
              <a:off x="5989858"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887</a:t>
              </a:r>
            </a:p>
          </p:txBody>
        </p:sp>
        <p:sp>
          <p:nvSpPr>
            <p:cNvPr id="280" name="TextBox 279">
              <a:extLst>
                <a:ext uri="{FF2B5EF4-FFF2-40B4-BE49-F238E27FC236}">
                  <a16:creationId xmlns:a16="http://schemas.microsoft.com/office/drawing/2014/main" id="{AF0C25E9-B31E-4E66-8677-BDE0BA19D51C}"/>
                </a:ext>
              </a:extLst>
            </p:cNvPr>
            <p:cNvSpPr txBox="1"/>
            <p:nvPr/>
          </p:nvSpPr>
          <p:spPr>
            <a:xfrm>
              <a:off x="6461227"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885</a:t>
              </a:r>
            </a:p>
          </p:txBody>
        </p:sp>
        <p:sp>
          <p:nvSpPr>
            <p:cNvPr id="281" name="TextBox 280">
              <a:extLst>
                <a:ext uri="{FF2B5EF4-FFF2-40B4-BE49-F238E27FC236}">
                  <a16:creationId xmlns:a16="http://schemas.microsoft.com/office/drawing/2014/main" id="{DFA90EE9-1A18-4B8F-BC5D-573DD8800985}"/>
                </a:ext>
              </a:extLst>
            </p:cNvPr>
            <p:cNvSpPr txBox="1"/>
            <p:nvPr/>
          </p:nvSpPr>
          <p:spPr>
            <a:xfrm>
              <a:off x="646122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820</a:t>
              </a:r>
            </a:p>
          </p:txBody>
        </p:sp>
        <p:sp>
          <p:nvSpPr>
            <p:cNvPr id="282" name="TextBox 281">
              <a:extLst>
                <a:ext uri="{FF2B5EF4-FFF2-40B4-BE49-F238E27FC236}">
                  <a16:creationId xmlns:a16="http://schemas.microsoft.com/office/drawing/2014/main" id="{53260485-3814-4B55-88C0-25860D988E10}"/>
                </a:ext>
              </a:extLst>
            </p:cNvPr>
            <p:cNvSpPr txBox="1"/>
            <p:nvPr/>
          </p:nvSpPr>
          <p:spPr>
            <a:xfrm>
              <a:off x="6962163" y="498716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730</a:t>
              </a:r>
            </a:p>
          </p:txBody>
        </p:sp>
        <p:sp>
          <p:nvSpPr>
            <p:cNvPr id="283" name="TextBox 282">
              <a:extLst>
                <a:ext uri="{FF2B5EF4-FFF2-40B4-BE49-F238E27FC236}">
                  <a16:creationId xmlns:a16="http://schemas.microsoft.com/office/drawing/2014/main" id="{A75DE584-F16C-478C-8DA0-0AB942E2387D}"/>
                </a:ext>
              </a:extLst>
            </p:cNvPr>
            <p:cNvSpPr txBox="1"/>
            <p:nvPr/>
          </p:nvSpPr>
          <p:spPr>
            <a:xfrm>
              <a:off x="6962164"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651</a:t>
              </a:r>
            </a:p>
          </p:txBody>
        </p:sp>
        <p:sp>
          <p:nvSpPr>
            <p:cNvPr id="284" name="TextBox 283">
              <a:extLst>
                <a:ext uri="{FF2B5EF4-FFF2-40B4-BE49-F238E27FC236}">
                  <a16:creationId xmlns:a16="http://schemas.microsoft.com/office/drawing/2014/main" id="{1DA60507-FC13-4721-B0F4-EFE15712FAEF}"/>
                </a:ext>
              </a:extLst>
            </p:cNvPr>
            <p:cNvSpPr txBox="1"/>
            <p:nvPr/>
          </p:nvSpPr>
          <p:spPr>
            <a:xfrm>
              <a:off x="7412810" y="4972266"/>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536</a:t>
              </a:r>
            </a:p>
          </p:txBody>
        </p:sp>
        <p:sp>
          <p:nvSpPr>
            <p:cNvPr id="285" name="TextBox 284">
              <a:extLst>
                <a:ext uri="{FF2B5EF4-FFF2-40B4-BE49-F238E27FC236}">
                  <a16:creationId xmlns:a16="http://schemas.microsoft.com/office/drawing/2014/main" id="{E8D4B709-EBF9-4968-8CA9-071EA2CE3792}"/>
                </a:ext>
              </a:extLst>
            </p:cNvPr>
            <p:cNvSpPr txBox="1"/>
            <p:nvPr/>
          </p:nvSpPr>
          <p:spPr>
            <a:xfrm>
              <a:off x="7412810"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479</a:t>
              </a:r>
            </a:p>
          </p:txBody>
        </p:sp>
        <p:sp>
          <p:nvSpPr>
            <p:cNvPr id="286" name="TextBox 285">
              <a:extLst>
                <a:ext uri="{FF2B5EF4-FFF2-40B4-BE49-F238E27FC236}">
                  <a16:creationId xmlns:a16="http://schemas.microsoft.com/office/drawing/2014/main" id="{B82BA5CB-B631-4CF7-8A16-E001901C065E}"/>
                </a:ext>
              </a:extLst>
            </p:cNvPr>
            <p:cNvSpPr txBox="1"/>
            <p:nvPr/>
          </p:nvSpPr>
          <p:spPr>
            <a:xfrm>
              <a:off x="7873657" y="497802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375</a:t>
              </a:r>
            </a:p>
          </p:txBody>
        </p:sp>
        <p:sp>
          <p:nvSpPr>
            <p:cNvPr id="287" name="TextBox 286">
              <a:extLst>
                <a:ext uri="{FF2B5EF4-FFF2-40B4-BE49-F238E27FC236}">
                  <a16:creationId xmlns:a16="http://schemas.microsoft.com/office/drawing/2014/main" id="{FB703087-3B28-44DE-BDC0-B50E57D318E5}"/>
                </a:ext>
              </a:extLst>
            </p:cNvPr>
            <p:cNvSpPr txBox="1"/>
            <p:nvPr/>
          </p:nvSpPr>
          <p:spPr>
            <a:xfrm>
              <a:off x="78736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327</a:t>
              </a:r>
            </a:p>
          </p:txBody>
        </p:sp>
        <p:sp>
          <p:nvSpPr>
            <p:cNvPr id="288" name="TextBox 287">
              <a:extLst>
                <a:ext uri="{FF2B5EF4-FFF2-40B4-BE49-F238E27FC236}">
                  <a16:creationId xmlns:a16="http://schemas.microsoft.com/office/drawing/2014/main" id="{B22C4BB8-F39B-4851-B208-A4E43B9CFC42}"/>
                </a:ext>
              </a:extLst>
            </p:cNvPr>
            <p:cNvSpPr txBox="1"/>
            <p:nvPr/>
          </p:nvSpPr>
          <p:spPr>
            <a:xfrm>
              <a:off x="8355793" y="497727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229</a:t>
              </a:r>
            </a:p>
          </p:txBody>
        </p:sp>
        <p:sp>
          <p:nvSpPr>
            <p:cNvPr id="289" name="TextBox 288">
              <a:extLst>
                <a:ext uri="{FF2B5EF4-FFF2-40B4-BE49-F238E27FC236}">
                  <a16:creationId xmlns:a16="http://schemas.microsoft.com/office/drawing/2014/main" id="{B604FF1E-EEA8-4A9A-B743-288B4A78BBCC}"/>
                </a:ext>
              </a:extLst>
            </p:cNvPr>
            <p:cNvSpPr txBox="1"/>
            <p:nvPr/>
          </p:nvSpPr>
          <p:spPr>
            <a:xfrm>
              <a:off x="8355792"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196</a:t>
              </a:r>
            </a:p>
          </p:txBody>
        </p:sp>
        <p:sp>
          <p:nvSpPr>
            <p:cNvPr id="290" name="TextBox 289">
              <a:extLst>
                <a:ext uri="{FF2B5EF4-FFF2-40B4-BE49-F238E27FC236}">
                  <a16:creationId xmlns:a16="http://schemas.microsoft.com/office/drawing/2014/main" id="{9ECDF884-3A54-4963-ACE3-8382234D32FC}"/>
                </a:ext>
              </a:extLst>
            </p:cNvPr>
            <p:cNvSpPr txBox="1"/>
            <p:nvPr/>
          </p:nvSpPr>
          <p:spPr>
            <a:xfrm>
              <a:off x="5223343" y="196615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91" name="Freeform 11">
              <a:extLst>
                <a:ext uri="{FF2B5EF4-FFF2-40B4-BE49-F238E27FC236}">
                  <a16:creationId xmlns:a16="http://schemas.microsoft.com/office/drawing/2014/main" id="{9DCF0955-A9F5-4BD0-97B1-2FCDFD898E9D}"/>
                </a:ext>
              </a:extLst>
            </p:cNvPr>
            <p:cNvSpPr>
              <a:spLocks/>
            </p:cNvSpPr>
            <p:nvPr/>
          </p:nvSpPr>
          <p:spPr bwMode="auto">
            <a:xfrm>
              <a:off x="5721350" y="3248025"/>
              <a:ext cx="2849563" cy="993775"/>
            </a:xfrm>
            <a:custGeom>
              <a:avLst/>
              <a:gdLst>
                <a:gd name="T0" fmla="*/ 0 w 1795"/>
                <a:gd name="T1" fmla="*/ 626 h 626"/>
                <a:gd name="T2" fmla="*/ 114 w 1795"/>
                <a:gd name="T3" fmla="*/ 626 h 626"/>
                <a:gd name="T4" fmla="*/ 114 w 1795"/>
                <a:gd name="T5" fmla="*/ 605 h 626"/>
                <a:gd name="T6" fmla="*/ 212 w 1795"/>
                <a:gd name="T7" fmla="*/ 605 h 626"/>
                <a:gd name="T8" fmla="*/ 212 w 1795"/>
                <a:gd name="T9" fmla="*/ 567 h 626"/>
                <a:gd name="T10" fmla="*/ 570 w 1795"/>
                <a:gd name="T11" fmla="*/ 567 h 626"/>
                <a:gd name="T12" fmla="*/ 570 w 1795"/>
                <a:gd name="T13" fmla="*/ 551 h 626"/>
                <a:gd name="T14" fmla="*/ 673 w 1795"/>
                <a:gd name="T15" fmla="*/ 551 h 626"/>
                <a:gd name="T16" fmla="*/ 673 w 1795"/>
                <a:gd name="T17" fmla="*/ 530 h 626"/>
                <a:gd name="T18" fmla="*/ 725 w 1795"/>
                <a:gd name="T19" fmla="*/ 530 h 626"/>
                <a:gd name="T20" fmla="*/ 732 w 1795"/>
                <a:gd name="T21" fmla="*/ 530 h 626"/>
                <a:gd name="T22" fmla="*/ 732 w 1795"/>
                <a:gd name="T23" fmla="*/ 484 h 626"/>
                <a:gd name="T24" fmla="*/ 752 w 1795"/>
                <a:gd name="T25" fmla="*/ 484 h 626"/>
                <a:gd name="T26" fmla="*/ 752 w 1795"/>
                <a:gd name="T27" fmla="*/ 457 h 626"/>
                <a:gd name="T28" fmla="*/ 855 w 1795"/>
                <a:gd name="T29" fmla="*/ 457 h 626"/>
                <a:gd name="T30" fmla="*/ 855 w 1795"/>
                <a:gd name="T31" fmla="*/ 434 h 626"/>
                <a:gd name="T32" fmla="*/ 1040 w 1795"/>
                <a:gd name="T33" fmla="*/ 434 h 626"/>
                <a:gd name="T34" fmla="*/ 1040 w 1795"/>
                <a:gd name="T35" fmla="*/ 407 h 626"/>
                <a:gd name="T36" fmla="*/ 1076 w 1795"/>
                <a:gd name="T37" fmla="*/ 407 h 626"/>
                <a:gd name="T38" fmla="*/ 1076 w 1795"/>
                <a:gd name="T39" fmla="*/ 379 h 626"/>
                <a:gd name="T40" fmla="*/ 1095 w 1795"/>
                <a:gd name="T41" fmla="*/ 379 h 626"/>
                <a:gd name="T42" fmla="*/ 1095 w 1795"/>
                <a:gd name="T43" fmla="*/ 347 h 626"/>
                <a:gd name="T44" fmla="*/ 1099 w 1795"/>
                <a:gd name="T45" fmla="*/ 347 h 626"/>
                <a:gd name="T46" fmla="*/ 1099 w 1795"/>
                <a:gd name="T47" fmla="*/ 313 h 626"/>
                <a:gd name="T48" fmla="*/ 1174 w 1795"/>
                <a:gd name="T49" fmla="*/ 313 h 626"/>
                <a:gd name="T50" fmla="*/ 1174 w 1795"/>
                <a:gd name="T51" fmla="*/ 286 h 626"/>
                <a:gd name="T52" fmla="*/ 1174 w 1795"/>
                <a:gd name="T53" fmla="*/ 283 h 626"/>
                <a:gd name="T54" fmla="*/ 1323 w 1795"/>
                <a:gd name="T55" fmla="*/ 283 h 626"/>
                <a:gd name="T56" fmla="*/ 1323 w 1795"/>
                <a:gd name="T57" fmla="*/ 242 h 626"/>
                <a:gd name="T58" fmla="*/ 1494 w 1795"/>
                <a:gd name="T59" fmla="*/ 242 h 626"/>
                <a:gd name="T60" fmla="*/ 1494 w 1795"/>
                <a:gd name="T61" fmla="*/ 192 h 626"/>
                <a:gd name="T62" fmla="*/ 1517 w 1795"/>
                <a:gd name="T63" fmla="*/ 192 h 626"/>
                <a:gd name="T64" fmla="*/ 1517 w 1795"/>
                <a:gd name="T65" fmla="*/ 137 h 626"/>
                <a:gd name="T66" fmla="*/ 1528 w 1795"/>
                <a:gd name="T67" fmla="*/ 137 h 626"/>
                <a:gd name="T68" fmla="*/ 1528 w 1795"/>
                <a:gd name="T69" fmla="*/ 83 h 626"/>
                <a:gd name="T70" fmla="*/ 1745 w 1795"/>
                <a:gd name="T71" fmla="*/ 83 h 626"/>
                <a:gd name="T72" fmla="*/ 1745 w 1795"/>
                <a:gd name="T73" fmla="*/ 0 h 626"/>
                <a:gd name="T74" fmla="*/ 1795 w 1795"/>
                <a:gd name="T7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5" h="626">
                  <a:moveTo>
                    <a:pt x="0" y="626"/>
                  </a:moveTo>
                  <a:lnTo>
                    <a:pt x="114" y="626"/>
                  </a:lnTo>
                  <a:lnTo>
                    <a:pt x="114" y="605"/>
                  </a:lnTo>
                  <a:lnTo>
                    <a:pt x="212" y="605"/>
                  </a:lnTo>
                  <a:lnTo>
                    <a:pt x="212" y="567"/>
                  </a:lnTo>
                  <a:lnTo>
                    <a:pt x="570" y="567"/>
                  </a:lnTo>
                  <a:lnTo>
                    <a:pt x="570" y="551"/>
                  </a:lnTo>
                  <a:lnTo>
                    <a:pt x="673" y="551"/>
                  </a:lnTo>
                  <a:lnTo>
                    <a:pt x="673" y="530"/>
                  </a:lnTo>
                  <a:lnTo>
                    <a:pt x="725" y="530"/>
                  </a:lnTo>
                  <a:lnTo>
                    <a:pt x="732" y="530"/>
                  </a:lnTo>
                  <a:lnTo>
                    <a:pt x="732" y="484"/>
                  </a:lnTo>
                  <a:lnTo>
                    <a:pt x="752" y="484"/>
                  </a:lnTo>
                  <a:lnTo>
                    <a:pt x="752" y="457"/>
                  </a:lnTo>
                  <a:lnTo>
                    <a:pt x="855" y="457"/>
                  </a:lnTo>
                  <a:lnTo>
                    <a:pt x="855" y="434"/>
                  </a:lnTo>
                  <a:lnTo>
                    <a:pt x="1040" y="434"/>
                  </a:lnTo>
                  <a:lnTo>
                    <a:pt x="1040" y="407"/>
                  </a:lnTo>
                  <a:lnTo>
                    <a:pt x="1076" y="407"/>
                  </a:lnTo>
                  <a:lnTo>
                    <a:pt x="1076" y="379"/>
                  </a:lnTo>
                  <a:lnTo>
                    <a:pt x="1095" y="379"/>
                  </a:lnTo>
                  <a:lnTo>
                    <a:pt x="1095" y="347"/>
                  </a:lnTo>
                  <a:lnTo>
                    <a:pt x="1099" y="347"/>
                  </a:lnTo>
                  <a:lnTo>
                    <a:pt x="1099" y="313"/>
                  </a:lnTo>
                  <a:lnTo>
                    <a:pt x="1174" y="313"/>
                  </a:lnTo>
                  <a:lnTo>
                    <a:pt x="1174" y="286"/>
                  </a:lnTo>
                  <a:lnTo>
                    <a:pt x="1174" y="283"/>
                  </a:lnTo>
                  <a:lnTo>
                    <a:pt x="1323" y="283"/>
                  </a:lnTo>
                  <a:lnTo>
                    <a:pt x="1323" y="242"/>
                  </a:lnTo>
                  <a:lnTo>
                    <a:pt x="1494" y="242"/>
                  </a:lnTo>
                  <a:lnTo>
                    <a:pt x="1494" y="192"/>
                  </a:lnTo>
                  <a:lnTo>
                    <a:pt x="1517" y="192"/>
                  </a:lnTo>
                  <a:lnTo>
                    <a:pt x="1517" y="137"/>
                  </a:lnTo>
                  <a:lnTo>
                    <a:pt x="1528" y="137"/>
                  </a:lnTo>
                  <a:lnTo>
                    <a:pt x="1528" y="83"/>
                  </a:lnTo>
                  <a:lnTo>
                    <a:pt x="1745" y="83"/>
                  </a:lnTo>
                  <a:lnTo>
                    <a:pt x="1745" y="0"/>
                  </a:lnTo>
                  <a:lnTo>
                    <a:pt x="1795" y="0"/>
                  </a:ln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2" name="Freeform 27">
              <a:extLst>
                <a:ext uri="{FF2B5EF4-FFF2-40B4-BE49-F238E27FC236}">
                  <a16:creationId xmlns:a16="http://schemas.microsoft.com/office/drawing/2014/main" id="{57E0F43E-028D-48E4-AF96-39C63383270E}"/>
                </a:ext>
              </a:extLst>
            </p:cNvPr>
            <p:cNvSpPr>
              <a:spLocks/>
            </p:cNvSpPr>
            <p:nvPr/>
          </p:nvSpPr>
          <p:spPr bwMode="auto">
            <a:xfrm>
              <a:off x="5732036" y="2122194"/>
              <a:ext cx="2831521" cy="2096399"/>
            </a:xfrm>
            <a:custGeom>
              <a:avLst/>
              <a:gdLst>
                <a:gd name="T0" fmla="*/ 0 w 1845"/>
                <a:gd name="T1" fmla="*/ 1361 h 1366"/>
                <a:gd name="T2" fmla="*/ 12 w 1845"/>
                <a:gd name="T3" fmla="*/ 1349 h 1366"/>
                <a:gd name="T4" fmla="*/ 19 w 1845"/>
                <a:gd name="T5" fmla="*/ 1340 h 1366"/>
                <a:gd name="T6" fmla="*/ 26 w 1845"/>
                <a:gd name="T7" fmla="*/ 1307 h 1366"/>
                <a:gd name="T8" fmla="*/ 52 w 1845"/>
                <a:gd name="T9" fmla="*/ 1292 h 1366"/>
                <a:gd name="T10" fmla="*/ 61 w 1845"/>
                <a:gd name="T11" fmla="*/ 1288 h 1366"/>
                <a:gd name="T12" fmla="*/ 64 w 1845"/>
                <a:gd name="T13" fmla="*/ 1266 h 1366"/>
                <a:gd name="T14" fmla="*/ 92 w 1845"/>
                <a:gd name="T15" fmla="*/ 1238 h 1366"/>
                <a:gd name="T16" fmla="*/ 104 w 1845"/>
                <a:gd name="T17" fmla="*/ 1219 h 1366"/>
                <a:gd name="T18" fmla="*/ 125 w 1845"/>
                <a:gd name="T19" fmla="*/ 1195 h 1366"/>
                <a:gd name="T20" fmla="*/ 140 w 1845"/>
                <a:gd name="T21" fmla="*/ 1178 h 1366"/>
                <a:gd name="T22" fmla="*/ 197 w 1845"/>
                <a:gd name="T23" fmla="*/ 1145 h 1366"/>
                <a:gd name="T24" fmla="*/ 211 w 1845"/>
                <a:gd name="T25" fmla="*/ 1124 h 1366"/>
                <a:gd name="T26" fmla="*/ 218 w 1845"/>
                <a:gd name="T27" fmla="*/ 1110 h 1366"/>
                <a:gd name="T28" fmla="*/ 218 w 1845"/>
                <a:gd name="T29" fmla="*/ 1088 h 1366"/>
                <a:gd name="T30" fmla="*/ 232 w 1845"/>
                <a:gd name="T31" fmla="*/ 1074 h 1366"/>
                <a:gd name="T32" fmla="*/ 237 w 1845"/>
                <a:gd name="T33" fmla="*/ 1053 h 1366"/>
                <a:gd name="T34" fmla="*/ 258 w 1845"/>
                <a:gd name="T35" fmla="*/ 1036 h 1366"/>
                <a:gd name="T36" fmla="*/ 273 w 1845"/>
                <a:gd name="T37" fmla="*/ 1019 h 1366"/>
                <a:gd name="T38" fmla="*/ 301 w 1845"/>
                <a:gd name="T39" fmla="*/ 1017 h 1366"/>
                <a:gd name="T40" fmla="*/ 334 w 1845"/>
                <a:gd name="T41" fmla="*/ 998 h 1366"/>
                <a:gd name="T42" fmla="*/ 370 w 1845"/>
                <a:gd name="T43" fmla="*/ 979 h 1366"/>
                <a:gd name="T44" fmla="*/ 410 w 1845"/>
                <a:gd name="T45" fmla="*/ 960 h 1366"/>
                <a:gd name="T46" fmla="*/ 417 w 1845"/>
                <a:gd name="T47" fmla="*/ 946 h 1366"/>
                <a:gd name="T48" fmla="*/ 420 w 1845"/>
                <a:gd name="T49" fmla="*/ 929 h 1366"/>
                <a:gd name="T50" fmla="*/ 503 w 1845"/>
                <a:gd name="T51" fmla="*/ 905 h 1366"/>
                <a:gd name="T52" fmla="*/ 536 w 1845"/>
                <a:gd name="T53" fmla="*/ 889 h 1366"/>
                <a:gd name="T54" fmla="*/ 586 w 1845"/>
                <a:gd name="T55" fmla="*/ 870 h 1366"/>
                <a:gd name="T56" fmla="*/ 588 w 1845"/>
                <a:gd name="T57" fmla="*/ 851 h 1366"/>
                <a:gd name="T58" fmla="*/ 595 w 1845"/>
                <a:gd name="T59" fmla="*/ 829 h 1366"/>
                <a:gd name="T60" fmla="*/ 666 w 1845"/>
                <a:gd name="T61" fmla="*/ 815 h 1366"/>
                <a:gd name="T62" fmla="*/ 685 w 1845"/>
                <a:gd name="T63" fmla="*/ 789 h 1366"/>
                <a:gd name="T64" fmla="*/ 685 w 1845"/>
                <a:gd name="T65" fmla="*/ 772 h 1366"/>
                <a:gd name="T66" fmla="*/ 695 w 1845"/>
                <a:gd name="T67" fmla="*/ 749 h 1366"/>
                <a:gd name="T68" fmla="*/ 801 w 1845"/>
                <a:gd name="T69" fmla="*/ 727 h 1366"/>
                <a:gd name="T70" fmla="*/ 854 w 1845"/>
                <a:gd name="T71" fmla="*/ 708 h 1366"/>
                <a:gd name="T72" fmla="*/ 863 w 1845"/>
                <a:gd name="T73" fmla="*/ 706 h 1366"/>
                <a:gd name="T74" fmla="*/ 880 w 1845"/>
                <a:gd name="T75" fmla="*/ 682 h 1366"/>
                <a:gd name="T76" fmla="*/ 963 w 1845"/>
                <a:gd name="T77" fmla="*/ 661 h 1366"/>
                <a:gd name="T78" fmla="*/ 979 w 1845"/>
                <a:gd name="T79" fmla="*/ 635 h 1366"/>
                <a:gd name="T80" fmla="*/ 1003 w 1845"/>
                <a:gd name="T81" fmla="*/ 608 h 1366"/>
                <a:gd name="T82" fmla="*/ 1024 w 1845"/>
                <a:gd name="T83" fmla="*/ 585 h 1366"/>
                <a:gd name="T84" fmla="*/ 1043 w 1845"/>
                <a:gd name="T85" fmla="*/ 556 h 1366"/>
                <a:gd name="T86" fmla="*/ 1081 w 1845"/>
                <a:gd name="T87" fmla="*/ 530 h 1366"/>
                <a:gd name="T88" fmla="*/ 1088 w 1845"/>
                <a:gd name="T89" fmla="*/ 499 h 1366"/>
                <a:gd name="T90" fmla="*/ 1136 w 1845"/>
                <a:gd name="T91" fmla="*/ 447 h 1366"/>
                <a:gd name="T92" fmla="*/ 1136 w 1845"/>
                <a:gd name="T93" fmla="*/ 414 h 1366"/>
                <a:gd name="T94" fmla="*/ 1202 w 1845"/>
                <a:gd name="T95" fmla="*/ 385 h 1366"/>
                <a:gd name="T96" fmla="*/ 1214 w 1845"/>
                <a:gd name="T97" fmla="*/ 350 h 1366"/>
                <a:gd name="T98" fmla="*/ 1281 w 1845"/>
                <a:gd name="T99" fmla="*/ 319 h 1366"/>
                <a:gd name="T100" fmla="*/ 1290 w 1845"/>
                <a:gd name="T101" fmla="*/ 285 h 1366"/>
                <a:gd name="T102" fmla="*/ 1361 w 1845"/>
                <a:gd name="T103" fmla="*/ 245 h 1366"/>
                <a:gd name="T104" fmla="*/ 1418 w 1845"/>
                <a:gd name="T105" fmla="*/ 205 h 1366"/>
                <a:gd name="T106" fmla="*/ 1449 w 1845"/>
                <a:gd name="T107" fmla="*/ 164 h 1366"/>
                <a:gd name="T108" fmla="*/ 1458 w 1845"/>
                <a:gd name="T109" fmla="*/ 122 h 1366"/>
                <a:gd name="T110" fmla="*/ 1522 w 1845"/>
                <a:gd name="T111" fmla="*/ 79 h 1366"/>
                <a:gd name="T112" fmla="*/ 1821 w 1845"/>
                <a:gd name="T11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 h="1366">
                  <a:moveTo>
                    <a:pt x="0" y="1366"/>
                  </a:moveTo>
                  <a:lnTo>
                    <a:pt x="0" y="1361"/>
                  </a:lnTo>
                  <a:lnTo>
                    <a:pt x="12" y="1361"/>
                  </a:lnTo>
                  <a:lnTo>
                    <a:pt x="12" y="1349"/>
                  </a:lnTo>
                  <a:lnTo>
                    <a:pt x="19" y="1349"/>
                  </a:lnTo>
                  <a:lnTo>
                    <a:pt x="19" y="1340"/>
                  </a:lnTo>
                  <a:lnTo>
                    <a:pt x="26" y="1340"/>
                  </a:lnTo>
                  <a:lnTo>
                    <a:pt x="26" y="1307"/>
                  </a:lnTo>
                  <a:lnTo>
                    <a:pt x="52" y="1307"/>
                  </a:lnTo>
                  <a:lnTo>
                    <a:pt x="52" y="1292"/>
                  </a:lnTo>
                  <a:lnTo>
                    <a:pt x="52" y="1288"/>
                  </a:lnTo>
                  <a:lnTo>
                    <a:pt x="61" y="1288"/>
                  </a:lnTo>
                  <a:lnTo>
                    <a:pt x="61" y="1266"/>
                  </a:lnTo>
                  <a:lnTo>
                    <a:pt x="64" y="1266"/>
                  </a:lnTo>
                  <a:lnTo>
                    <a:pt x="64" y="1238"/>
                  </a:lnTo>
                  <a:lnTo>
                    <a:pt x="92" y="1238"/>
                  </a:lnTo>
                  <a:lnTo>
                    <a:pt x="92" y="1219"/>
                  </a:lnTo>
                  <a:lnTo>
                    <a:pt x="104" y="1219"/>
                  </a:lnTo>
                  <a:lnTo>
                    <a:pt x="104" y="1195"/>
                  </a:lnTo>
                  <a:lnTo>
                    <a:pt x="125" y="1195"/>
                  </a:lnTo>
                  <a:lnTo>
                    <a:pt x="125" y="1178"/>
                  </a:lnTo>
                  <a:lnTo>
                    <a:pt x="140" y="1178"/>
                  </a:lnTo>
                  <a:lnTo>
                    <a:pt x="140" y="1145"/>
                  </a:lnTo>
                  <a:lnTo>
                    <a:pt x="197" y="1145"/>
                  </a:lnTo>
                  <a:lnTo>
                    <a:pt x="197" y="1124"/>
                  </a:lnTo>
                  <a:lnTo>
                    <a:pt x="211" y="1124"/>
                  </a:lnTo>
                  <a:lnTo>
                    <a:pt x="211" y="1110"/>
                  </a:lnTo>
                  <a:lnTo>
                    <a:pt x="218" y="1110"/>
                  </a:lnTo>
                  <a:lnTo>
                    <a:pt x="218" y="1091"/>
                  </a:lnTo>
                  <a:lnTo>
                    <a:pt x="218" y="1088"/>
                  </a:lnTo>
                  <a:lnTo>
                    <a:pt x="232" y="1088"/>
                  </a:lnTo>
                  <a:lnTo>
                    <a:pt x="232" y="1074"/>
                  </a:lnTo>
                  <a:lnTo>
                    <a:pt x="237" y="1074"/>
                  </a:lnTo>
                  <a:lnTo>
                    <a:pt x="237" y="1053"/>
                  </a:lnTo>
                  <a:lnTo>
                    <a:pt x="258" y="1053"/>
                  </a:lnTo>
                  <a:lnTo>
                    <a:pt x="258" y="1036"/>
                  </a:lnTo>
                  <a:lnTo>
                    <a:pt x="273" y="1036"/>
                  </a:lnTo>
                  <a:lnTo>
                    <a:pt x="273" y="1019"/>
                  </a:lnTo>
                  <a:lnTo>
                    <a:pt x="273" y="1017"/>
                  </a:lnTo>
                  <a:lnTo>
                    <a:pt x="301" y="1017"/>
                  </a:lnTo>
                  <a:lnTo>
                    <a:pt x="301" y="998"/>
                  </a:lnTo>
                  <a:lnTo>
                    <a:pt x="334" y="998"/>
                  </a:lnTo>
                  <a:lnTo>
                    <a:pt x="334" y="979"/>
                  </a:lnTo>
                  <a:lnTo>
                    <a:pt x="370" y="979"/>
                  </a:lnTo>
                  <a:lnTo>
                    <a:pt x="370" y="960"/>
                  </a:lnTo>
                  <a:lnTo>
                    <a:pt x="410" y="960"/>
                  </a:lnTo>
                  <a:lnTo>
                    <a:pt x="410" y="946"/>
                  </a:lnTo>
                  <a:lnTo>
                    <a:pt x="417" y="946"/>
                  </a:lnTo>
                  <a:lnTo>
                    <a:pt x="417" y="929"/>
                  </a:lnTo>
                  <a:lnTo>
                    <a:pt x="420" y="929"/>
                  </a:lnTo>
                  <a:lnTo>
                    <a:pt x="420" y="905"/>
                  </a:lnTo>
                  <a:lnTo>
                    <a:pt x="503" y="905"/>
                  </a:lnTo>
                  <a:lnTo>
                    <a:pt x="503" y="889"/>
                  </a:lnTo>
                  <a:lnTo>
                    <a:pt x="536" y="889"/>
                  </a:lnTo>
                  <a:lnTo>
                    <a:pt x="536" y="870"/>
                  </a:lnTo>
                  <a:lnTo>
                    <a:pt x="586" y="870"/>
                  </a:lnTo>
                  <a:lnTo>
                    <a:pt x="586" y="851"/>
                  </a:lnTo>
                  <a:lnTo>
                    <a:pt x="588" y="851"/>
                  </a:lnTo>
                  <a:lnTo>
                    <a:pt x="588" y="829"/>
                  </a:lnTo>
                  <a:lnTo>
                    <a:pt x="595" y="829"/>
                  </a:lnTo>
                  <a:lnTo>
                    <a:pt x="595" y="815"/>
                  </a:lnTo>
                  <a:lnTo>
                    <a:pt x="666" y="815"/>
                  </a:lnTo>
                  <a:lnTo>
                    <a:pt x="666" y="789"/>
                  </a:lnTo>
                  <a:lnTo>
                    <a:pt x="685" y="789"/>
                  </a:lnTo>
                  <a:lnTo>
                    <a:pt x="685" y="789"/>
                  </a:lnTo>
                  <a:lnTo>
                    <a:pt x="685" y="772"/>
                  </a:lnTo>
                  <a:lnTo>
                    <a:pt x="695" y="772"/>
                  </a:lnTo>
                  <a:lnTo>
                    <a:pt x="695" y="749"/>
                  </a:lnTo>
                  <a:lnTo>
                    <a:pt x="801" y="749"/>
                  </a:lnTo>
                  <a:lnTo>
                    <a:pt x="801" y="727"/>
                  </a:lnTo>
                  <a:lnTo>
                    <a:pt x="854" y="727"/>
                  </a:lnTo>
                  <a:lnTo>
                    <a:pt x="854" y="708"/>
                  </a:lnTo>
                  <a:lnTo>
                    <a:pt x="854" y="706"/>
                  </a:lnTo>
                  <a:lnTo>
                    <a:pt x="863" y="706"/>
                  </a:lnTo>
                  <a:lnTo>
                    <a:pt x="863" y="682"/>
                  </a:lnTo>
                  <a:lnTo>
                    <a:pt x="880" y="682"/>
                  </a:lnTo>
                  <a:lnTo>
                    <a:pt x="880" y="661"/>
                  </a:lnTo>
                  <a:lnTo>
                    <a:pt x="963" y="661"/>
                  </a:lnTo>
                  <a:lnTo>
                    <a:pt x="963" y="635"/>
                  </a:lnTo>
                  <a:lnTo>
                    <a:pt x="979" y="635"/>
                  </a:lnTo>
                  <a:lnTo>
                    <a:pt x="979" y="608"/>
                  </a:lnTo>
                  <a:lnTo>
                    <a:pt x="1003" y="608"/>
                  </a:lnTo>
                  <a:lnTo>
                    <a:pt x="1003" y="585"/>
                  </a:lnTo>
                  <a:lnTo>
                    <a:pt x="1024" y="585"/>
                  </a:lnTo>
                  <a:lnTo>
                    <a:pt x="1024" y="556"/>
                  </a:lnTo>
                  <a:lnTo>
                    <a:pt x="1043" y="556"/>
                  </a:lnTo>
                  <a:lnTo>
                    <a:pt x="1043" y="530"/>
                  </a:lnTo>
                  <a:lnTo>
                    <a:pt x="1081" y="530"/>
                  </a:lnTo>
                  <a:lnTo>
                    <a:pt x="1081" y="499"/>
                  </a:lnTo>
                  <a:lnTo>
                    <a:pt x="1088" y="499"/>
                  </a:lnTo>
                  <a:lnTo>
                    <a:pt x="1088" y="447"/>
                  </a:lnTo>
                  <a:lnTo>
                    <a:pt x="1136" y="447"/>
                  </a:lnTo>
                  <a:lnTo>
                    <a:pt x="1136" y="418"/>
                  </a:lnTo>
                  <a:lnTo>
                    <a:pt x="1136" y="414"/>
                  </a:lnTo>
                  <a:lnTo>
                    <a:pt x="1202" y="414"/>
                  </a:lnTo>
                  <a:lnTo>
                    <a:pt x="1202" y="385"/>
                  </a:lnTo>
                  <a:lnTo>
                    <a:pt x="1214" y="385"/>
                  </a:lnTo>
                  <a:lnTo>
                    <a:pt x="1214" y="350"/>
                  </a:lnTo>
                  <a:lnTo>
                    <a:pt x="1281" y="350"/>
                  </a:lnTo>
                  <a:lnTo>
                    <a:pt x="1281" y="319"/>
                  </a:lnTo>
                  <a:lnTo>
                    <a:pt x="1290" y="319"/>
                  </a:lnTo>
                  <a:lnTo>
                    <a:pt x="1290" y="285"/>
                  </a:lnTo>
                  <a:lnTo>
                    <a:pt x="1361" y="285"/>
                  </a:lnTo>
                  <a:lnTo>
                    <a:pt x="1361" y="245"/>
                  </a:lnTo>
                  <a:lnTo>
                    <a:pt x="1418" y="245"/>
                  </a:lnTo>
                  <a:lnTo>
                    <a:pt x="1418" y="205"/>
                  </a:lnTo>
                  <a:lnTo>
                    <a:pt x="1449" y="205"/>
                  </a:lnTo>
                  <a:lnTo>
                    <a:pt x="1449" y="164"/>
                  </a:lnTo>
                  <a:lnTo>
                    <a:pt x="1458" y="164"/>
                  </a:lnTo>
                  <a:lnTo>
                    <a:pt x="1458" y="122"/>
                  </a:lnTo>
                  <a:lnTo>
                    <a:pt x="1522" y="122"/>
                  </a:lnTo>
                  <a:lnTo>
                    <a:pt x="1522" y="79"/>
                  </a:lnTo>
                  <a:lnTo>
                    <a:pt x="1821" y="79"/>
                  </a:lnTo>
                  <a:lnTo>
                    <a:pt x="1821" y="0"/>
                  </a:lnTo>
                  <a:lnTo>
                    <a:pt x="1845"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3" name="TextBox 292">
              <a:extLst>
                <a:ext uri="{FF2B5EF4-FFF2-40B4-BE49-F238E27FC236}">
                  <a16:creationId xmlns:a16="http://schemas.microsoft.com/office/drawing/2014/main" id="{9B0C8BFA-B49F-418C-86FA-B5F41AE575BB}"/>
                </a:ext>
              </a:extLst>
            </p:cNvPr>
            <p:cNvSpPr txBox="1"/>
            <p:nvPr/>
          </p:nvSpPr>
          <p:spPr>
            <a:xfrm>
              <a:off x="1546583" y="1442125"/>
              <a:ext cx="2177199" cy="861774"/>
            </a:xfrm>
            <a:prstGeom prst="rect">
              <a:avLst/>
            </a:prstGeom>
            <a:noFill/>
          </p:spPr>
          <p:txBody>
            <a:bodyPr wrap="none" rtlCol="0">
              <a:spAutoFit/>
            </a:bodyPr>
            <a:lstStyle/>
            <a:p>
              <a:pPr algn="ctr" defTabSz="914400">
                <a:defRPr/>
              </a:pPr>
              <a:r>
                <a:rPr lang="en-GB" sz="1600" b="1" kern="0" dirty="0" err="1">
                  <a:solidFill>
                    <a:prstClr val="black"/>
                  </a:solidFill>
                  <a:latin typeface="Arial Narrow" panose="020B0606020202030204" pitchFamily="34" charset="0"/>
                </a:rPr>
                <a:t>Âge</a:t>
              </a:r>
              <a:r>
                <a:rPr lang="en-GB" sz="1600" b="1" kern="0" dirty="0">
                  <a:solidFill>
                    <a:srgbClr val="D36739"/>
                  </a:solidFill>
                  <a:latin typeface="Arial Narrow" panose="020B0606020202030204" pitchFamily="34" charset="0"/>
                </a:rPr>
                <a:t> </a:t>
              </a:r>
              <a:r>
                <a:rPr lang="en-GB" sz="1600" b="1" kern="0" dirty="0">
                  <a:solidFill>
                    <a:srgbClr val="3F7FFF"/>
                  </a:solidFill>
                  <a:latin typeface="Arial Narrow" panose="020B0606020202030204" pitchFamily="34" charset="0"/>
                </a:rPr>
                <a:t>&lt;75 </a:t>
              </a:r>
              <a:r>
                <a:rPr lang="fr-FR" sz="1600" b="1" kern="0" dirty="0">
                  <a:solidFill>
                    <a:prstClr val="black"/>
                  </a:solidFill>
                  <a:latin typeface="Arial Narrow" panose="020B0606020202030204" pitchFamily="34" charset="0"/>
                </a:rPr>
                <a:t>ans</a:t>
              </a:r>
            </a:p>
            <a:p>
              <a:pPr algn="ctr" defTabSz="914400">
                <a:defRPr/>
              </a:pPr>
              <a:r>
                <a:rPr lang="fr-FR" sz="1600" b="1" kern="0" dirty="0">
                  <a:solidFill>
                    <a:prstClr val="black"/>
                  </a:solidFill>
                  <a:latin typeface="Arial Narrow" panose="020B0606020202030204" pitchFamily="34" charset="0"/>
                </a:rPr>
                <a:t>RRI avec l’</a:t>
              </a:r>
              <a:r>
                <a:rPr lang="fr-FR" sz="1600" b="1" kern="0" dirty="0" err="1">
                  <a:solidFill>
                    <a:prstClr val="black"/>
                  </a:solidFill>
                  <a:latin typeface="Arial Narrow" panose="020B0606020202030204" pitchFamily="34" charset="0"/>
                </a:rPr>
                <a:t>apixaban</a:t>
              </a:r>
              <a:r>
                <a:rPr lang="fr-FR" sz="1600" b="1" kern="0" dirty="0">
                  <a:solidFill>
                    <a:prstClr val="black"/>
                  </a:solidFill>
                  <a:latin typeface="Arial Narrow" panose="020B0606020202030204" pitchFamily="34" charset="0"/>
                </a:rPr>
                <a:t>, 0,68</a:t>
              </a:r>
            </a:p>
            <a:p>
              <a:pPr algn="ctr" defTabSz="914400">
                <a:defRPr/>
              </a:pPr>
              <a:r>
                <a:rPr lang="fr-FR" sz="1600" b="1" kern="0" dirty="0">
                  <a:solidFill>
                    <a:prstClr val="black"/>
                  </a:solidFill>
                  <a:latin typeface="Arial Narrow" panose="020B0606020202030204" pitchFamily="34" charset="0"/>
                </a:rPr>
                <a:t>(IC à 95%, 0,42-1,08)</a:t>
              </a:r>
            </a:p>
          </p:txBody>
        </p:sp>
        <p:sp>
          <p:nvSpPr>
            <p:cNvPr id="294" name="TextBox 293">
              <a:extLst>
                <a:ext uri="{FF2B5EF4-FFF2-40B4-BE49-F238E27FC236}">
                  <a16:creationId xmlns:a16="http://schemas.microsoft.com/office/drawing/2014/main" id="{7FDCFDAA-3330-4027-873D-01243267BD76}"/>
                </a:ext>
              </a:extLst>
            </p:cNvPr>
            <p:cNvSpPr txBox="1"/>
            <p:nvPr/>
          </p:nvSpPr>
          <p:spPr>
            <a:xfrm>
              <a:off x="6057531" y="1442353"/>
              <a:ext cx="2177199" cy="1077218"/>
            </a:xfrm>
            <a:prstGeom prst="rect">
              <a:avLst/>
            </a:prstGeom>
            <a:noFill/>
          </p:spPr>
          <p:txBody>
            <a:bodyPr wrap="none" rtlCol="0">
              <a:spAutoFit/>
            </a:bodyPr>
            <a:lstStyle/>
            <a:p>
              <a:pPr algn="ctr" defTabSz="914400">
                <a:defRPr/>
              </a:pPr>
              <a:r>
                <a:rPr lang="fr-FR" sz="1600" b="1" kern="0" dirty="0">
                  <a:solidFill>
                    <a:prstClr val="black"/>
                  </a:solidFill>
                  <a:latin typeface="Arial Narrow" panose="020B0606020202030204" pitchFamily="34" charset="0"/>
                </a:rPr>
                <a:t>Âge </a:t>
              </a:r>
              <a:r>
                <a:rPr lang="fr-FR" sz="1600" b="1" kern="0" dirty="0">
                  <a:solidFill>
                    <a:srgbClr val="3F7FFF"/>
                  </a:solidFill>
                  <a:latin typeface="Arial Narrow" panose="020B0606020202030204" pitchFamily="34" charset="0"/>
                </a:rPr>
                <a:t>≥ 75 </a:t>
              </a:r>
              <a:r>
                <a:rPr lang="fr-FR" sz="1600" b="1" kern="0" dirty="0">
                  <a:solidFill>
                    <a:prstClr val="black"/>
                  </a:solidFill>
                  <a:latin typeface="Arial Narrow" panose="020B0606020202030204" pitchFamily="34" charset="0"/>
                </a:rPr>
                <a:t>ans</a:t>
              </a:r>
            </a:p>
            <a:p>
              <a:pPr algn="ctr" defTabSz="914400">
                <a:defRPr/>
              </a:pPr>
              <a:r>
                <a:rPr lang="fr-FR" sz="1600" b="1" kern="0" dirty="0">
                  <a:solidFill>
                    <a:prstClr val="black"/>
                  </a:solidFill>
                  <a:latin typeface="Arial Narrow" panose="020B0606020202030204" pitchFamily="34" charset="0"/>
                </a:rPr>
                <a:t>RRI avec l’</a:t>
              </a:r>
              <a:r>
                <a:rPr lang="fr-FR" sz="1600" b="1" kern="0" dirty="0" err="1">
                  <a:solidFill>
                    <a:prstClr val="black"/>
                  </a:solidFill>
                  <a:latin typeface="Arial Narrow" panose="020B0606020202030204" pitchFamily="34" charset="0"/>
                </a:rPr>
                <a:t>apixaban</a:t>
              </a:r>
              <a:r>
                <a:rPr lang="fr-FR" sz="1600" b="1" kern="0" dirty="0">
                  <a:solidFill>
                    <a:prstClr val="black"/>
                  </a:solidFill>
                  <a:latin typeface="Arial Narrow" panose="020B0606020202030204" pitchFamily="34" charset="0"/>
                </a:rPr>
                <a:t>, 0,33</a:t>
              </a:r>
            </a:p>
            <a:p>
              <a:pPr algn="ctr" defTabSz="914400">
                <a:defRPr/>
              </a:pPr>
              <a:r>
                <a:rPr lang="fr-FR" sz="1600" b="1" kern="0" dirty="0">
                  <a:solidFill>
                    <a:prstClr val="black"/>
                  </a:solidFill>
                  <a:latin typeface="Arial Narrow" panose="020B0606020202030204" pitchFamily="34" charset="0"/>
                </a:rPr>
                <a:t>(IC à 95%, 0,19-0,54)</a:t>
              </a:r>
            </a:p>
            <a:p>
              <a:pPr algn="ctr" defTabSz="914400">
                <a:defRPr/>
              </a:pPr>
              <a:r>
                <a:rPr lang="fr-FR" sz="1600" b="1" kern="0" dirty="0">
                  <a:solidFill>
                    <a:prstClr val="black"/>
                  </a:solidFill>
                  <a:latin typeface="Arial Narrow" panose="020B0606020202030204" pitchFamily="34" charset="0"/>
                </a:rPr>
                <a:t> </a:t>
              </a:r>
              <a:endParaRPr lang="en-GB" sz="1400" b="1" kern="0" dirty="0">
                <a:solidFill>
                  <a:prstClr val="black"/>
                </a:solidFill>
                <a:latin typeface="Arial Narrow" panose="020B0606020202030204" pitchFamily="34" charset="0"/>
              </a:endParaRPr>
            </a:p>
          </p:txBody>
        </p:sp>
      </p:grpSp>
      <p:sp>
        <p:nvSpPr>
          <p:cNvPr id="297" name="TextBox 296">
            <a:extLst>
              <a:ext uri="{FF2B5EF4-FFF2-40B4-BE49-F238E27FC236}">
                <a16:creationId xmlns:a16="http://schemas.microsoft.com/office/drawing/2014/main" id="{0ED8D9FD-97D6-44B4-A1AE-D4462BCB8003}"/>
              </a:ext>
            </a:extLst>
          </p:cNvPr>
          <p:cNvSpPr txBox="1"/>
          <p:nvPr/>
        </p:nvSpPr>
        <p:spPr>
          <a:xfrm>
            <a:off x="181893" y="5569024"/>
            <a:ext cx="5360300" cy="461665"/>
          </a:xfrm>
          <a:prstGeom prst="rect">
            <a:avLst/>
          </a:prstGeom>
          <a:solidFill>
            <a:srgbClr val="FFFFFF"/>
          </a:solidFill>
        </p:spPr>
        <p:txBody>
          <a:bodyPr wrap="square" rtlCol="0">
            <a:spAutoFit/>
          </a:bodyPr>
          <a:lstStyle/>
          <a:p>
            <a:r>
              <a:rPr lang="fr-FR" sz="1200" b="1" dirty="0">
                <a:latin typeface="Arial Narrow" pitchFamily="34" charset="0"/>
                <a:cs typeface="Candara"/>
              </a:rPr>
              <a:t>Rapports des risques instantanés (RRI) cumulatifs d’AVC dans les groupes de traitement par l’AAS et l’apixaban chez des patients âgés &lt;75 ans ou ≥ 75 ans.</a:t>
            </a:r>
          </a:p>
        </p:txBody>
      </p:sp>
      <p:sp>
        <p:nvSpPr>
          <p:cNvPr id="298" name="TextBox 297">
            <a:extLst>
              <a:ext uri="{FF2B5EF4-FFF2-40B4-BE49-F238E27FC236}">
                <a16:creationId xmlns:a16="http://schemas.microsoft.com/office/drawing/2014/main" id="{C825811E-6935-4CE7-8AA0-B37AC3DDB255}"/>
              </a:ext>
            </a:extLst>
          </p:cNvPr>
          <p:cNvSpPr txBox="1"/>
          <p:nvPr/>
        </p:nvSpPr>
        <p:spPr>
          <a:xfrm>
            <a:off x="6417979" y="5588478"/>
            <a:ext cx="2504342" cy="523220"/>
          </a:xfrm>
          <a:prstGeom prst="rect">
            <a:avLst/>
          </a:prstGeom>
          <a:noFill/>
        </p:spPr>
        <p:txBody>
          <a:bodyPr wrap="square" rtlCol="0">
            <a:spAutoFit/>
          </a:bodyPr>
          <a:lstStyle/>
          <a:p>
            <a:r>
              <a:rPr lang="fr-FR" sz="1400" b="1" dirty="0">
                <a:latin typeface="Arial Narrow" pitchFamily="34" charset="0"/>
                <a:cs typeface="Candara"/>
              </a:rPr>
              <a:t>Valeur </a:t>
            </a:r>
            <a:r>
              <a:rPr lang="fr-FR" sz="1400" b="1" i="1" dirty="0">
                <a:latin typeface="Arial Narrow" pitchFamily="34" charset="0"/>
                <a:cs typeface="Candara"/>
              </a:rPr>
              <a:t>P</a:t>
            </a:r>
            <a:r>
              <a:rPr lang="fr-FR" sz="1400" b="1" dirty="0">
                <a:latin typeface="Arial Narrow" pitchFamily="34" charset="0"/>
                <a:cs typeface="Candara"/>
              </a:rPr>
              <a:t> pour l’interaction = 0,04</a:t>
            </a:r>
          </a:p>
          <a:p>
            <a:endParaRPr lang="en-CA" sz="1400" b="1" dirty="0">
              <a:solidFill>
                <a:schemeClr val="tx1">
                  <a:lumMod val="85000"/>
                  <a:lumOff val="15000"/>
                </a:schemeClr>
              </a:solidFill>
              <a:latin typeface="Arial Narrow" panose="020B0606020202030204" pitchFamily="34" charset="0"/>
              <a:cs typeface="Candara"/>
            </a:endParaRPr>
          </a:p>
        </p:txBody>
      </p:sp>
      <p:pic>
        <p:nvPicPr>
          <p:cNvPr id="128" name="4E92DA43-5712-40E9-AFDC-2C1062C78C6F" descr="7646DFF2-B812-4635-AA57-5171E34E5A45@chrc">
            <a:extLst>
              <a:ext uri="{FF2B5EF4-FFF2-40B4-BE49-F238E27FC236}">
                <a16:creationId xmlns:a16="http://schemas.microsoft.com/office/drawing/2014/main" id="{E14657F5-7D1C-4438-B8CA-4157AC07E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descr="Image result for hyperlink icon">
            <a:hlinkClick r:id="rId6"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925" y="6060444"/>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67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1261884"/>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 </a:t>
            </a:r>
            <a:r>
              <a:rPr lang="fr-FR" sz="2400" b="1" dirty="0">
                <a:solidFill>
                  <a:srgbClr val="1B1A5A"/>
                </a:solidFill>
                <a:latin typeface="Arial Narrow" pitchFamily="34" charset="0"/>
                <a:cs typeface="Aharoni" panose="02010803020104030203" pitchFamily="2" charset="-79"/>
              </a:rPr>
              <a:t>Au-dessus et au-dessous de 75 ans</a:t>
            </a:r>
            <a:endParaRPr lang="fr-FR" sz="2400" b="1" dirty="0">
              <a:solidFill>
                <a:srgbClr val="183059"/>
              </a:solidFill>
              <a:latin typeface="Arial Narrow" panose="020B0606020202030204" pitchFamily="34" charset="0"/>
              <a:cs typeface="Aharoni" panose="02010803020104030203" pitchFamily="2" charset="-79"/>
            </a:endParaRPr>
          </a:p>
          <a:p>
            <a:pPr>
              <a:defRPr/>
            </a:pPr>
            <a:r>
              <a:rPr lang="fr-FR" sz="2400" b="1" dirty="0">
                <a:solidFill>
                  <a:srgbClr val="0070C0"/>
                </a:solidFill>
                <a:latin typeface="Arial Narrow" panose="020B0606020202030204" pitchFamily="34" charset="0"/>
                <a:cs typeface="Aharoni" panose="02010803020104030203" pitchFamily="2" charset="-79"/>
              </a:rPr>
              <a:t>Hémorragie</a:t>
            </a:r>
          </a:p>
          <a:p>
            <a:endParaRPr lang="en-CA" sz="2400" b="1" dirty="0">
              <a:solidFill>
                <a:srgbClr val="D36739"/>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364" name="Group 23">
            <a:extLst>
              <a:ext uri="{FF2B5EF4-FFF2-40B4-BE49-F238E27FC236}">
                <a16:creationId xmlns:a16="http://schemas.microsoft.com/office/drawing/2014/main" id="{16CF4D77-B3C2-44E1-A9EE-353217CCA65D}"/>
              </a:ext>
            </a:extLst>
          </p:cNvPr>
          <p:cNvGrpSpPr/>
          <p:nvPr/>
        </p:nvGrpSpPr>
        <p:grpSpPr>
          <a:xfrm>
            <a:off x="115604" y="1451799"/>
            <a:ext cx="8621989" cy="4041916"/>
            <a:chOff x="163730" y="1442125"/>
            <a:chExt cx="8621989" cy="4041916"/>
          </a:xfrm>
        </p:grpSpPr>
        <p:sp>
          <p:nvSpPr>
            <p:cNvPr id="365" name="AutoShape 8">
              <a:extLst>
                <a:ext uri="{FF2B5EF4-FFF2-40B4-BE49-F238E27FC236}">
                  <a16:creationId xmlns:a16="http://schemas.microsoft.com/office/drawing/2014/main" id="{5786B2C4-F53E-41F6-87FA-B73253AEDF96}"/>
                </a:ext>
              </a:extLst>
            </p:cNvPr>
            <p:cNvSpPr>
              <a:spLocks noChangeAspect="1" noChangeArrowheads="1" noTextEdit="1"/>
            </p:cNvSpPr>
            <p:nvPr/>
          </p:nvSpPr>
          <p:spPr bwMode="auto">
            <a:xfrm>
              <a:off x="5721117" y="3296169"/>
              <a:ext cx="2844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6" name="AutoShape 8">
              <a:extLst>
                <a:ext uri="{FF2B5EF4-FFF2-40B4-BE49-F238E27FC236}">
                  <a16:creationId xmlns:a16="http://schemas.microsoft.com/office/drawing/2014/main" id="{83750068-D038-4577-B4F9-AAB11BDF19FE}"/>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7" name="Freeform 43">
              <a:extLst>
                <a:ext uri="{FF2B5EF4-FFF2-40B4-BE49-F238E27FC236}">
                  <a16:creationId xmlns:a16="http://schemas.microsoft.com/office/drawing/2014/main" id="{0696C4A2-7375-4ED6-9D2E-C2D330E8E3AA}"/>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8" name="Freeform 44">
              <a:extLst>
                <a:ext uri="{FF2B5EF4-FFF2-40B4-BE49-F238E27FC236}">
                  <a16:creationId xmlns:a16="http://schemas.microsoft.com/office/drawing/2014/main" id="{F5189BFE-3B33-4D15-B35C-40082532CDCE}"/>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9" name="Freeform 45">
              <a:extLst>
                <a:ext uri="{FF2B5EF4-FFF2-40B4-BE49-F238E27FC236}">
                  <a16:creationId xmlns:a16="http://schemas.microsoft.com/office/drawing/2014/main" id="{265C2849-951D-46E0-9679-29CC46A212E7}"/>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0" name="Freeform 46">
              <a:extLst>
                <a:ext uri="{FF2B5EF4-FFF2-40B4-BE49-F238E27FC236}">
                  <a16:creationId xmlns:a16="http://schemas.microsoft.com/office/drawing/2014/main" id="{FCFBF8F1-EB4C-4A45-AF44-2BF744112E54}"/>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1" name="Freeform 47">
              <a:extLst>
                <a:ext uri="{FF2B5EF4-FFF2-40B4-BE49-F238E27FC236}">
                  <a16:creationId xmlns:a16="http://schemas.microsoft.com/office/drawing/2014/main" id="{B1C9221B-3E77-414D-A834-834980C94E90}"/>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2" name="Freeform 49">
              <a:extLst>
                <a:ext uri="{FF2B5EF4-FFF2-40B4-BE49-F238E27FC236}">
                  <a16:creationId xmlns:a16="http://schemas.microsoft.com/office/drawing/2014/main" id="{CB5AE37B-92B0-4BD5-A8D5-54B98581ED60}"/>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3" name="Freeform 51">
              <a:extLst>
                <a:ext uri="{FF2B5EF4-FFF2-40B4-BE49-F238E27FC236}">
                  <a16:creationId xmlns:a16="http://schemas.microsoft.com/office/drawing/2014/main" id="{9B5F0996-8527-4479-AC4A-FDDF97DAA3FE}"/>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4" name="Freeform 52">
              <a:extLst>
                <a:ext uri="{FF2B5EF4-FFF2-40B4-BE49-F238E27FC236}">
                  <a16:creationId xmlns:a16="http://schemas.microsoft.com/office/drawing/2014/main" id="{EABB32D8-D302-4E01-A666-5EC02200E7D3}"/>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5" name="Freeform 53">
              <a:extLst>
                <a:ext uri="{FF2B5EF4-FFF2-40B4-BE49-F238E27FC236}">
                  <a16:creationId xmlns:a16="http://schemas.microsoft.com/office/drawing/2014/main" id="{D63A9D52-1657-4E41-90AD-F9773E6A36F8}"/>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6" name="Freeform 54">
              <a:extLst>
                <a:ext uri="{FF2B5EF4-FFF2-40B4-BE49-F238E27FC236}">
                  <a16:creationId xmlns:a16="http://schemas.microsoft.com/office/drawing/2014/main" id="{516FF6D4-BF09-44DE-BDC6-96F5D55A1532}"/>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7" name="Freeform 55">
              <a:extLst>
                <a:ext uri="{FF2B5EF4-FFF2-40B4-BE49-F238E27FC236}">
                  <a16:creationId xmlns:a16="http://schemas.microsoft.com/office/drawing/2014/main" id="{72A4EAB7-3685-4A42-8BD7-88B0FBF67D95}"/>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8" name="Freeform 56">
              <a:extLst>
                <a:ext uri="{FF2B5EF4-FFF2-40B4-BE49-F238E27FC236}">
                  <a16:creationId xmlns:a16="http://schemas.microsoft.com/office/drawing/2014/main" id="{ABED2E64-767C-4AAD-A5E5-31C2EFD1B359}"/>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9" name="Freeform 57">
              <a:extLst>
                <a:ext uri="{FF2B5EF4-FFF2-40B4-BE49-F238E27FC236}">
                  <a16:creationId xmlns:a16="http://schemas.microsoft.com/office/drawing/2014/main" id="{6EC3519E-E327-4516-91C5-8C5BEEED740D}"/>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0" name="Freeform 58">
              <a:extLst>
                <a:ext uri="{FF2B5EF4-FFF2-40B4-BE49-F238E27FC236}">
                  <a16:creationId xmlns:a16="http://schemas.microsoft.com/office/drawing/2014/main" id="{5ACC5B29-E38A-4423-9CBE-37A36367487C}"/>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1" name="Freeform 59">
              <a:extLst>
                <a:ext uri="{FF2B5EF4-FFF2-40B4-BE49-F238E27FC236}">
                  <a16:creationId xmlns:a16="http://schemas.microsoft.com/office/drawing/2014/main" id="{11007D13-D3EB-424B-B134-40A5198D1BC1}"/>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2" name="Freeform 60">
              <a:extLst>
                <a:ext uri="{FF2B5EF4-FFF2-40B4-BE49-F238E27FC236}">
                  <a16:creationId xmlns:a16="http://schemas.microsoft.com/office/drawing/2014/main" id="{737AD62D-2A66-4CD0-BFE5-D901EEDB6E72}"/>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3" name="Freeform 61">
              <a:extLst>
                <a:ext uri="{FF2B5EF4-FFF2-40B4-BE49-F238E27FC236}">
                  <a16:creationId xmlns:a16="http://schemas.microsoft.com/office/drawing/2014/main" id="{8BBBAD12-7616-4B89-8E6E-CB2245B7108E}"/>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4" name="TextBox 383">
              <a:extLst>
                <a:ext uri="{FF2B5EF4-FFF2-40B4-BE49-F238E27FC236}">
                  <a16:creationId xmlns:a16="http://schemas.microsoft.com/office/drawing/2014/main" id="{A904BC01-C672-46A6-BCA5-C27FA463EAF3}"/>
                </a:ext>
              </a:extLst>
            </p:cNvPr>
            <p:cNvSpPr txBox="1"/>
            <p:nvPr/>
          </p:nvSpPr>
          <p:spPr>
            <a:xfrm>
              <a:off x="1077332"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385" name="TextBox 384">
              <a:extLst>
                <a:ext uri="{FF2B5EF4-FFF2-40B4-BE49-F238E27FC236}">
                  <a16:creationId xmlns:a16="http://schemas.microsoft.com/office/drawing/2014/main" id="{9DD1186F-5453-4FCF-BEFD-0BDF3CD361D9}"/>
                </a:ext>
              </a:extLst>
            </p:cNvPr>
            <p:cNvSpPr txBox="1"/>
            <p:nvPr/>
          </p:nvSpPr>
          <p:spPr>
            <a:xfrm>
              <a:off x="154926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386" name="TextBox 385">
              <a:extLst>
                <a:ext uri="{FF2B5EF4-FFF2-40B4-BE49-F238E27FC236}">
                  <a16:creationId xmlns:a16="http://schemas.microsoft.com/office/drawing/2014/main" id="{C154936B-A091-43F7-BA2A-6C50B7582EAB}"/>
                </a:ext>
              </a:extLst>
            </p:cNvPr>
            <p:cNvSpPr txBox="1"/>
            <p:nvPr/>
          </p:nvSpPr>
          <p:spPr>
            <a:xfrm>
              <a:off x="2027329"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387" name="TextBox 386">
              <a:extLst>
                <a:ext uri="{FF2B5EF4-FFF2-40B4-BE49-F238E27FC236}">
                  <a16:creationId xmlns:a16="http://schemas.microsoft.com/office/drawing/2014/main" id="{6B0BC8EB-4447-48AA-94C9-8F77E245C122}"/>
                </a:ext>
              </a:extLst>
            </p:cNvPr>
            <p:cNvSpPr txBox="1"/>
            <p:nvPr/>
          </p:nvSpPr>
          <p:spPr>
            <a:xfrm>
              <a:off x="250377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388" name="TextBox 387">
              <a:extLst>
                <a:ext uri="{FF2B5EF4-FFF2-40B4-BE49-F238E27FC236}">
                  <a16:creationId xmlns:a16="http://schemas.microsoft.com/office/drawing/2014/main" id="{7D7AD989-A67D-4B8A-A1B5-6B02E5EBF8F2}"/>
                </a:ext>
              </a:extLst>
            </p:cNvPr>
            <p:cNvSpPr txBox="1"/>
            <p:nvPr/>
          </p:nvSpPr>
          <p:spPr>
            <a:xfrm>
              <a:off x="2922405"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389" name="TextBox 388">
              <a:extLst>
                <a:ext uri="{FF2B5EF4-FFF2-40B4-BE49-F238E27FC236}">
                  <a16:creationId xmlns:a16="http://schemas.microsoft.com/office/drawing/2014/main" id="{CE49B774-14D2-4F8B-9113-5EFE110C2A31}"/>
                </a:ext>
              </a:extLst>
            </p:cNvPr>
            <p:cNvSpPr txBox="1"/>
            <p:nvPr/>
          </p:nvSpPr>
          <p:spPr>
            <a:xfrm>
              <a:off x="3389996" y="4322045"/>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390" name="TextBox 389">
              <a:extLst>
                <a:ext uri="{FF2B5EF4-FFF2-40B4-BE49-F238E27FC236}">
                  <a16:creationId xmlns:a16="http://schemas.microsoft.com/office/drawing/2014/main" id="{8CC0454B-EF9E-49E4-95C7-51BDF0EFCF7B}"/>
                </a:ext>
              </a:extLst>
            </p:cNvPr>
            <p:cNvSpPr txBox="1"/>
            <p:nvPr/>
          </p:nvSpPr>
          <p:spPr>
            <a:xfrm>
              <a:off x="3867977"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391" name="TextBox 390">
              <a:extLst>
                <a:ext uri="{FF2B5EF4-FFF2-40B4-BE49-F238E27FC236}">
                  <a16:creationId xmlns:a16="http://schemas.microsoft.com/office/drawing/2014/main" id="{B86E7228-4E60-4EEA-A2B0-72850130594F}"/>
                </a:ext>
              </a:extLst>
            </p:cNvPr>
            <p:cNvSpPr txBox="1"/>
            <p:nvPr/>
          </p:nvSpPr>
          <p:spPr>
            <a:xfrm>
              <a:off x="693990" y="408810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392" name="TextBox 391">
              <a:extLst>
                <a:ext uri="{FF2B5EF4-FFF2-40B4-BE49-F238E27FC236}">
                  <a16:creationId xmlns:a16="http://schemas.microsoft.com/office/drawing/2014/main" id="{E1C89B72-1625-4AE0-A23F-AA34D410556F}"/>
                </a:ext>
              </a:extLst>
            </p:cNvPr>
            <p:cNvSpPr txBox="1"/>
            <p:nvPr/>
          </p:nvSpPr>
          <p:spPr>
            <a:xfrm>
              <a:off x="693990" y="382083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393" name="TextBox 392">
              <a:extLst>
                <a:ext uri="{FF2B5EF4-FFF2-40B4-BE49-F238E27FC236}">
                  <a16:creationId xmlns:a16="http://schemas.microsoft.com/office/drawing/2014/main" id="{E0FB6D9A-8032-4B35-92B6-2309A9EAA2A3}"/>
                </a:ext>
              </a:extLst>
            </p:cNvPr>
            <p:cNvSpPr txBox="1"/>
            <p:nvPr/>
          </p:nvSpPr>
          <p:spPr>
            <a:xfrm>
              <a:off x="693989" y="355356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394" name="TextBox 393">
              <a:extLst>
                <a:ext uri="{FF2B5EF4-FFF2-40B4-BE49-F238E27FC236}">
                  <a16:creationId xmlns:a16="http://schemas.microsoft.com/office/drawing/2014/main" id="{7B99AC53-3C29-4B89-938D-FA85D33BC4C4}"/>
                </a:ext>
              </a:extLst>
            </p:cNvPr>
            <p:cNvSpPr txBox="1"/>
            <p:nvPr/>
          </p:nvSpPr>
          <p:spPr>
            <a:xfrm>
              <a:off x="693989" y="3286299"/>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395" name="TextBox 394">
              <a:extLst>
                <a:ext uri="{FF2B5EF4-FFF2-40B4-BE49-F238E27FC236}">
                  <a16:creationId xmlns:a16="http://schemas.microsoft.com/office/drawing/2014/main" id="{BE2BE48C-EA82-4077-9DD0-2ADD561A9CE9}"/>
                </a:ext>
              </a:extLst>
            </p:cNvPr>
            <p:cNvSpPr txBox="1"/>
            <p:nvPr/>
          </p:nvSpPr>
          <p:spPr>
            <a:xfrm>
              <a:off x="693989" y="301903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396" name="TextBox 395">
              <a:extLst>
                <a:ext uri="{FF2B5EF4-FFF2-40B4-BE49-F238E27FC236}">
                  <a16:creationId xmlns:a16="http://schemas.microsoft.com/office/drawing/2014/main" id="{D27EE10A-7629-4809-8003-21BB3D554DF2}"/>
                </a:ext>
              </a:extLst>
            </p:cNvPr>
            <p:cNvSpPr txBox="1"/>
            <p:nvPr/>
          </p:nvSpPr>
          <p:spPr>
            <a:xfrm>
              <a:off x="693989" y="2751761"/>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397" name="TextBox 396">
              <a:extLst>
                <a:ext uri="{FF2B5EF4-FFF2-40B4-BE49-F238E27FC236}">
                  <a16:creationId xmlns:a16="http://schemas.microsoft.com/office/drawing/2014/main" id="{9A7C485D-DF9A-4D7C-9536-EE7D4EABA089}"/>
                </a:ext>
              </a:extLst>
            </p:cNvPr>
            <p:cNvSpPr txBox="1"/>
            <p:nvPr/>
          </p:nvSpPr>
          <p:spPr>
            <a:xfrm>
              <a:off x="693989" y="2484493"/>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398" name="TextBox 397">
              <a:extLst>
                <a:ext uri="{FF2B5EF4-FFF2-40B4-BE49-F238E27FC236}">
                  <a16:creationId xmlns:a16="http://schemas.microsoft.com/office/drawing/2014/main" id="{655127BC-3D4A-461D-9C6E-BC94FA30D73C}"/>
                </a:ext>
              </a:extLst>
            </p:cNvPr>
            <p:cNvSpPr txBox="1"/>
            <p:nvPr/>
          </p:nvSpPr>
          <p:spPr>
            <a:xfrm>
              <a:off x="693989" y="221722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399" name="TextBox 398">
              <a:extLst>
                <a:ext uri="{FF2B5EF4-FFF2-40B4-BE49-F238E27FC236}">
                  <a16:creationId xmlns:a16="http://schemas.microsoft.com/office/drawing/2014/main" id="{B47EA40B-0CC4-4B87-ACC6-586672F6BE16}"/>
                </a:ext>
              </a:extLst>
            </p:cNvPr>
            <p:cNvSpPr txBox="1"/>
            <p:nvPr/>
          </p:nvSpPr>
          <p:spPr>
            <a:xfrm>
              <a:off x="693989" y="194995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00" name="TextBox 399">
              <a:extLst>
                <a:ext uri="{FF2B5EF4-FFF2-40B4-BE49-F238E27FC236}">
                  <a16:creationId xmlns:a16="http://schemas.microsoft.com/office/drawing/2014/main" id="{E46D4414-3D6E-4A63-87C7-4612030B29C0}"/>
                </a:ext>
              </a:extLst>
            </p:cNvPr>
            <p:cNvSpPr txBox="1"/>
            <p:nvPr/>
          </p:nvSpPr>
          <p:spPr>
            <a:xfrm>
              <a:off x="2391533" y="4582612"/>
              <a:ext cx="49564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01" name="TextBox 400">
              <a:extLst>
                <a:ext uri="{FF2B5EF4-FFF2-40B4-BE49-F238E27FC236}">
                  <a16:creationId xmlns:a16="http://schemas.microsoft.com/office/drawing/2014/main" id="{D63C1D98-7C0D-4FBB-9669-36677105BAE4}"/>
                </a:ext>
              </a:extLst>
            </p:cNvPr>
            <p:cNvSpPr txBox="1"/>
            <p:nvPr/>
          </p:nvSpPr>
          <p:spPr>
            <a:xfrm rot="16200000">
              <a:off x="-169102" y="3034950"/>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02" name="TextBox 401">
              <a:extLst>
                <a:ext uri="{FF2B5EF4-FFF2-40B4-BE49-F238E27FC236}">
                  <a16:creationId xmlns:a16="http://schemas.microsoft.com/office/drawing/2014/main" id="{1B90B9B1-F4AE-4751-AE6E-9B84A1BDFA2A}"/>
                </a:ext>
              </a:extLst>
            </p:cNvPr>
            <p:cNvSpPr txBox="1"/>
            <p:nvPr/>
          </p:nvSpPr>
          <p:spPr>
            <a:xfrm>
              <a:off x="2712615" y="3584049"/>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3" name="TextBox 402">
              <a:extLst>
                <a:ext uri="{FF2B5EF4-FFF2-40B4-BE49-F238E27FC236}">
                  <a16:creationId xmlns:a16="http://schemas.microsoft.com/office/drawing/2014/main" id="{902CA258-8335-4E06-9E40-905D121AE439}"/>
                </a:ext>
              </a:extLst>
            </p:cNvPr>
            <p:cNvSpPr txBox="1"/>
            <p:nvPr/>
          </p:nvSpPr>
          <p:spPr>
            <a:xfrm>
              <a:off x="3363219" y="3993912"/>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04" name="TextBox 403">
              <a:extLst>
                <a:ext uri="{FF2B5EF4-FFF2-40B4-BE49-F238E27FC236}">
                  <a16:creationId xmlns:a16="http://schemas.microsoft.com/office/drawing/2014/main" id="{5CC91D74-90C1-4A3F-BB6C-B36933FC91DB}"/>
                </a:ext>
              </a:extLst>
            </p:cNvPr>
            <p:cNvSpPr txBox="1"/>
            <p:nvPr/>
          </p:nvSpPr>
          <p:spPr>
            <a:xfrm>
              <a:off x="163730" y="4776186"/>
              <a:ext cx="1127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Nbre</a:t>
              </a:r>
              <a:r>
                <a:rPr kumimoji="0" lang="en-GB" sz="1400" b="1" i="0" u="none" strike="noStrike" kern="0" cap="none" spc="0" normalizeH="0" noProof="0" dirty="0">
                  <a:ln>
                    <a:noFill/>
                  </a:ln>
                  <a:solidFill>
                    <a:prstClr val="black"/>
                  </a:solidFill>
                  <a:effectLst/>
                  <a:uLnTx/>
                  <a:uFillTx/>
                  <a:latin typeface="Arial Narrow" panose="020B0606020202030204" pitchFamily="34" charset="0"/>
                </a:rPr>
                <a:t> à </a:t>
              </a:r>
              <a:r>
                <a:rPr kumimoji="0" lang="en-GB" sz="1400" b="1" i="0" u="none" strike="noStrike" kern="0" cap="none" spc="0" normalizeH="0" noProof="0" dirty="0" err="1">
                  <a:ln>
                    <a:noFill/>
                  </a:ln>
                  <a:solidFill>
                    <a:prstClr val="black"/>
                  </a:solidFill>
                  <a:effectLst/>
                  <a:uLnTx/>
                  <a:uFillTx/>
                  <a:latin typeface="Arial Narrow" panose="020B0606020202030204" pitchFamily="34" charset="0"/>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05" name="TextBox 404">
              <a:extLst>
                <a:ext uri="{FF2B5EF4-FFF2-40B4-BE49-F238E27FC236}">
                  <a16:creationId xmlns:a16="http://schemas.microsoft.com/office/drawing/2014/main" id="{A11ACD3B-29DE-4BA8-9C97-1B201442ED19}"/>
                </a:ext>
              </a:extLst>
            </p:cNvPr>
            <p:cNvSpPr txBox="1"/>
            <p:nvPr/>
          </p:nvSpPr>
          <p:spPr>
            <a:xfrm>
              <a:off x="176552" y="49785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06" name="TextBox 405">
              <a:extLst>
                <a:ext uri="{FF2B5EF4-FFF2-40B4-BE49-F238E27FC236}">
                  <a16:creationId xmlns:a16="http://schemas.microsoft.com/office/drawing/2014/main" id="{576BCE72-4BB7-42AC-A1FD-DA10F2C8D3D8}"/>
                </a:ext>
              </a:extLst>
            </p:cNvPr>
            <p:cNvSpPr txBox="1"/>
            <p:nvPr/>
          </p:nvSpPr>
          <p:spPr>
            <a:xfrm>
              <a:off x="176553" y="5176264"/>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7" name="TextBox 406">
              <a:extLst>
                <a:ext uri="{FF2B5EF4-FFF2-40B4-BE49-F238E27FC236}">
                  <a16:creationId xmlns:a16="http://schemas.microsoft.com/office/drawing/2014/main" id="{9D86FDDB-DDC3-40F0-AE01-352781F631CB}"/>
                </a:ext>
              </a:extLst>
            </p:cNvPr>
            <p:cNvSpPr txBox="1"/>
            <p:nvPr/>
          </p:nvSpPr>
          <p:spPr>
            <a:xfrm>
              <a:off x="952186" y="497382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1799</a:t>
              </a:r>
            </a:p>
          </p:txBody>
        </p:sp>
        <p:sp>
          <p:nvSpPr>
            <p:cNvPr id="408" name="TextBox 407">
              <a:extLst>
                <a:ext uri="{FF2B5EF4-FFF2-40B4-BE49-F238E27FC236}">
                  <a16:creationId xmlns:a16="http://schemas.microsoft.com/office/drawing/2014/main" id="{0E1FC32B-DD2F-4D59-92AF-5CD25290FDC6}"/>
                </a:ext>
              </a:extLst>
            </p:cNvPr>
            <p:cNvSpPr txBox="1"/>
            <p:nvPr/>
          </p:nvSpPr>
          <p:spPr>
            <a:xfrm>
              <a:off x="952186"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1901</a:t>
              </a:r>
            </a:p>
          </p:txBody>
        </p:sp>
        <p:sp>
          <p:nvSpPr>
            <p:cNvPr id="409" name="TextBox 408">
              <a:extLst>
                <a:ext uri="{FF2B5EF4-FFF2-40B4-BE49-F238E27FC236}">
                  <a16:creationId xmlns:a16="http://schemas.microsoft.com/office/drawing/2014/main" id="{AAE60E15-0C99-4B6F-BF3E-001C8F7D9392}"/>
                </a:ext>
              </a:extLst>
            </p:cNvPr>
            <p:cNvSpPr txBox="1"/>
            <p:nvPr/>
          </p:nvSpPr>
          <p:spPr>
            <a:xfrm>
              <a:off x="1427488"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1776</a:t>
              </a:r>
            </a:p>
          </p:txBody>
        </p:sp>
        <p:sp>
          <p:nvSpPr>
            <p:cNvPr id="410" name="TextBox 409">
              <a:extLst>
                <a:ext uri="{FF2B5EF4-FFF2-40B4-BE49-F238E27FC236}">
                  <a16:creationId xmlns:a16="http://schemas.microsoft.com/office/drawing/2014/main" id="{81EE775B-62A7-45EA-AAE1-69BF1430896A}"/>
                </a:ext>
              </a:extLst>
            </p:cNvPr>
            <p:cNvSpPr txBox="1"/>
            <p:nvPr/>
          </p:nvSpPr>
          <p:spPr>
            <a:xfrm>
              <a:off x="1427488"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1872</a:t>
              </a:r>
            </a:p>
          </p:txBody>
        </p:sp>
        <p:sp>
          <p:nvSpPr>
            <p:cNvPr id="411" name="TextBox 410">
              <a:extLst>
                <a:ext uri="{FF2B5EF4-FFF2-40B4-BE49-F238E27FC236}">
                  <a16:creationId xmlns:a16="http://schemas.microsoft.com/office/drawing/2014/main" id="{E6444B3E-83F0-4E3A-AB48-10625620C2CA}"/>
                </a:ext>
              </a:extLst>
            </p:cNvPr>
            <p:cNvSpPr txBox="1"/>
            <p:nvPr/>
          </p:nvSpPr>
          <p:spPr>
            <a:xfrm>
              <a:off x="1898856"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1654</a:t>
              </a:r>
            </a:p>
          </p:txBody>
        </p:sp>
        <p:sp>
          <p:nvSpPr>
            <p:cNvPr id="412" name="TextBox 411">
              <a:extLst>
                <a:ext uri="{FF2B5EF4-FFF2-40B4-BE49-F238E27FC236}">
                  <a16:creationId xmlns:a16="http://schemas.microsoft.com/office/drawing/2014/main" id="{D4F9AE55-DFD5-4436-8E83-66AEC6E085D3}"/>
                </a:ext>
              </a:extLst>
            </p:cNvPr>
            <p:cNvSpPr txBox="1"/>
            <p:nvPr/>
          </p:nvSpPr>
          <p:spPr>
            <a:xfrm>
              <a:off x="1898856"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1748</a:t>
              </a:r>
            </a:p>
          </p:txBody>
        </p:sp>
        <p:sp>
          <p:nvSpPr>
            <p:cNvPr id="413" name="TextBox 412">
              <a:extLst>
                <a:ext uri="{FF2B5EF4-FFF2-40B4-BE49-F238E27FC236}">
                  <a16:creationId xmlns:a16="http://schemas.microsoft.com/office/drawing/2014/main" id="{780DFB9F-9E0B-4C1E-98C8-C4B770059F50}"/>
                </a:ext>
              </a:extLst>
            </p:cNvPr>
            <p:cNvSpPr txBox="1"/>
            <p:nvPr/>
          </p:nvSpPr>
          <p:spPr>
            <a:xfrm>
              <a:off x="2399793" y="498819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1397</a:t>
              </a:r>
            </a:p>
          </p:txBody>
        </p:sp>
        <p:sp>
          <p:nvSpPr>
            <p:cNvPr id="414" name="TextBox 413">
              <a:extLst>
                <a:ext uri="{FF2B5EF4-FFF2-40B4-BE49-F238E27FC236}">
                  <a16:creationId xmlns:a16="http://schemas.microsoft.com/office/drawing/2014/main" id="{E335CB9A-BF5B-40D6-B818-F8FC21C23E83}"/>
                </a:ext>
              </a:extLst>
            </p:cNvPr>
            <p:cNvSpPr txBox="1"/>
            <p:nvPr/>
          </p:nvSpPr>
          <p:spPr>
            <a:xfrm>
              <a:off x="2399792"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1455</a:t>
              </a:r>
            </a:p>
          </p:txBody>
        </p:sp>
        <p:sp>
          <p:nvSpPr>
            <p:cNvPr id="415" name="TextBox 414">
              <a:extLst>
                <a:ext uri="{FF2B5EF4-FFF2-40B4-BE49-F238E27FC236}">
                  <a16:creationId xmlns:a16="http://schemas.microsoft.com/office/drawing/2014/main" id="{F15F6D90-FF24-4568-B2AD-DFDABA70CC4D}"/>
                </a:ext>
              </a:extLst>
            </p:cNvPr>
            <p:cNvSpPr txBox="1"/>
            <p:nvPr/>
          </p:nvSpPr>
          <p:spPr>
            <a:xfrm>
              <a:off x="2850440" y="4973305"/>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1019</a:t>
              </a:r>
            </a:p>
          </p:txBody>
        </p:sp>
        <p:sp>
          <p:nvSpPr>
            <p:cNvPr id="416" name="TextBox 415">
              <a:extLst>
                <a:ext uri="{FF2B5EF4-FFF2-40B4-BE49-F238E27FC236}">
                  <a16:creationId xmlns:a16="http://schemas.microsoft.com/office/drawing/2014/main" id="{69C8A443-FC09-487E-B75E-C9CC425FE0FD}"/>
                </a:ext>
              </a:extLst>
            </p:cNvPr>
            <p:cNvSpPr txBox="1"/>
            <p:nvPr/>
          </p:nvSpPr>
          <p:spPr>
            <a:xfrm>
              <a:off x="2850440"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1040</a:t>
              </a:r>
            </a:p>
          </p:txBody>
        </p:sp>
        <p:sp>
          <p:nvSpPr>
            <p:cNvPr id="417" name="TextBox 416">
              <a:extLst>
                <a:ext uri="{FF2B5EF4-FFF2-40B4-BE49-F238E27FC236}">
                  <a16:creationId xmlns:a16="http://schemas.microsoft.com/office/drawing/2014/main" id="{350E433F-0942-425E-AE4F-6B3A9C35B3E6}"/>
                </a:ext>
              </a:extLst>
            </p:cNvPr>
            <p:cNvSpPr txBox="1"/>
            <p:nvPr/>
          </p:nvSpPr>
          <p:spPr>
            <a:xfrm>
              <a:off x="3352163" y="497906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682</a:t>
              </a:r>
            </a:p>
          </p:txBody>
        </p:sp>
        <p:sp>
          <p:nvSpPr>
            <p:cNvPr id="418" name="TextBox 417">
              <a:extLst>
                <a:ext uri="{FF2B5EF4-FFF2-40B4-BE49-F238E27FC236}">
                  <a16:creationId xmlns:a16="http://schemas.microsoft.com/office/drawing/2014/main" id="{97BA5A43-0B2A-4B3A-BFB1-1B32BF1A5D20}"/>
                </a:ext>
              </a:extLst>
            </p:cNvPr>
            <p:cNvSpPr txBox="1"/>
            <p:nvPr/>
          </p:nvSpPr>
          <p:spPr>
            <a:xfrm>
              <a:off x="3352162"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724</a:t>
              </a:r>
            </a:p>
          </p:txBody>
        </p:sp>
        <p:sp>
          <p:nvSpPr>
            <p:cNvPr id="419" name="TextBox 418">
              <a:extLst>
                <a:ext uri="{FF2B5EF4-FFF2-40B4-BE49-F238E27FC236}">
                  <a16:creationId xmlns:a16="http://schemas.microsoft.com/office/drawing/2014/main" id="{BE4D78FC-12AC-48DC-8CF6-EF492F04B37C}"/>
                </a:ext>
              </a:extLst>
            </p:cNvPr>
            <p:cNvSpPr txBox="1"/>
            <p:nvPr/>
          </p:nvSpPr>
          <p:spPr>
            <a:xfrm>
              <a:off x="3834298" y="49783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407</a:t>
              </a:r>
            </a:p>
          </p:txBody>
        </p:sp>
        <p:sp>
          <p:nvSpPr>
            <p:cNvPr id="420" name="TextBox 419">
              <a:extLst>
                <a:ext uri="{FF2B5EF4-FFF2-40B4-BE49-F238E27FC236}">
                  <a16:creationId xmlns:a16="http://schemas.microsoft.com/office/drawing/2014/main" id="{B88EC2E9-C7A1-4F41-8089-15CD806CFDF2}"/>
                </a:ext>
              </a:extLst>
            </p:cNvPr>
            <p:cNvSpPr txBox="1"/>
            <p:nvPr/>
          </p:nvSpPr>
          <p:spPr>
            <a:xfrm>
              <a:off x="3834299"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424</a:t>
              </a:r>
            </a:p>
          </p:txBody>
        </p:sp>
        <p:sp>
          <p:nvSpPr>
            <p:cNvPr id="421" name="Freeform 99">
              <a:extLst>
                <a:ext uri="{FF2B5EF4-FFF2-40B4-BE49-F238E27FC236}">
                  <a16:creationId xmlns:a16="http://schemas.microsoft.com/office/drawing/2014/main" id="{77850BE8-E4BF-49AC-8294-0FF299FF528F}"/>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2" name="Freeform 100">
              <a:extLst>
                <a:ext uri="{FF2B5EF4-FFF2-40B4-BE49-F238E27FC236}">
                  <a16:creationId xmlns:a16="http://schemas.microsoft.com/office/drawing/2014/main" id="{6CD51B3A-3A2E-42CB-9DF3-3814E2EFA86E}"/>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3" name="Freeform 101">
              <a:extLst>
                <a:ext uri="{FF2B5EF4-FFF2-40B4-BE49-F238E27FC236}">
                  <a16:creationId xmlns:a16="http://schemas.microsoft.com/office/drawing/2014/main" id="{824AECD5-78B4-4DFC-AE0C-589D9FF7C701}"/>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4" name="Freeform 102">
              <a:extLst>
                <a:ext uri="{FF2B5EF4-FFF2-40B4-BE49-F238E27FC236}">
                  <a16:creationId xmlns:a16="http://schemas.microsoft.com/office/drawing/2014/main" id="{E192790D-C4C9-49E9-9DC6-82A6E682BFE2}"/>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5" name="Freeform 103">
              <a:extLst>
                <a:ext uri="{FF2B5EF4-FFF2-40B4-BE49-F238E27FC236}">
                  <a16:creationId xmlns:a16="http://schemas.microsoft.com/office/drawing/2014/main" id="{957C9DB0-7B0B-45DE-A0E5-9916F3F31B32}"/>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6" name="Freeform 104">
              <a:extLst>
                <a:ext uri="{FF2B5EF4-FFF2-40B4-BE49-F238E27FC236}">
                  <a16:creationId xmlns:a16="http://schemas.microsoft.com/office/drawing/2014/main" id="{32E15D8D-16A5-4C5A-8604-F93EB21240D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7" name="Freeform 105">
              <a:extLst>
                <a:ext uri="{FF2B5EF4-FFF2-40B4-BE49-F238E27FC236}">
                  <a16:creationId xmlns:a16="http://schemas.microsoft.com/office/drawing/2014/main" id="{E45AB795-C2D6-49C2-ACA6-E2ABA179B5CA}"/>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8" name="Freeform 106">
              <a:extLst>
                <a:ext uri="{FF2B5EF4-FFF2-40B4-BE49-F238E27FC236}">
                  <a16:creationId xmlns:a16="http://schemas.microsoft.com/office/drawing/2014/main" id="{31E36F69-D288-4B37-AD94-52E00F0F10FA}"/>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9" name="Freeform 107">
              <a:extLst>
                <a:ext uri="{FF2B5EF4-FFF2-40B4-BE49-F238E27FC236}">
                  <a16:creationId xmlns:a16="http://schemas.microsoft.com/office/drawing/2014/main" id="{37FEE212-F8C5-4E32-BF16-41CC26E6856B}"/>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0" name="Freeform 108">
              <a:extLst>
                <a:ext uri="{FF2B5EF4-FFF2-40B4-BE49-F238E27FC236}">
                  <a16:creationId xmlns:a16="http://schemas.microsoft.com/office/drawing/2014/main" id="{DB05A114-60E0-4EB5-972D-E198C7A9040D}"/>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1" name="Freeform 109">
              <a:extLst>
                <a:ext uri="{FF2B5EF4-FFF2-40B4-BE49-F238E27FC236}">
                  <a16:creationId xmlns:a16="http://schemas.microsoft.com/office/drawing/2014/main" id="{67B421C7-4D3F-49D0-949A-98219C542D6B}"/>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2" name="Freeform 110">
              <a:extLst>
                <a:ext uri="{FF2B5EF4-FFF2-40B4-BE49-F238E27FC236}">
                  <a16:creationId xmlns:a16="http://schemas.microsoft.com/office/drawing/2014/main" id="{5993A318-A1F3-4B24-9DDE-C4111DAC26C3}"/>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3" name="Freeform 111">
              <a:extLst>
                <a:ext uri="{FF2B5EF4-FFF2-40B4-BE49-F238E27FC236}">
                  <a16:creationId xmlns:a16="http://schemas.microsoft.com/office/drawing/2014/main" id="{6DCF2444-8851-4ED5-883E-82B371899E2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4" name="Freeform 112">
              <a:extLst>
                <a:ext uri="{FF2B5EF4-FFF2-40B4-BE49-F238E27FC236}">
                  <a16:creationId xmlns:a16="http://schemas.microsoft.com/office/drawing/2014/main" id="{F08EED88-3FE3-4610-A9D4-35A62D2E8D94}"/>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5" name="Freeform 113">
              <a:extLst>
                <a:ext uri="{FF2B5EF4-FFF2-40B4-BE49-F238E27FC236}">
                  <a16:creationId xmlns:a16="http://schemas.microsoft.com/office/drawing/2014/main" id="{8C3DDCF7-C9C1-47CF-B00D-F79BD0E8A4CB}"/>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6" name="Freeform 114">
              <a:extLst>
                <a:ext uri="{FF2B5EF4-FFF2-40B4-BE49-F238E27FC236}">
                  <a16:creationId xmlns:a16="http://schemas.microsoft.com/office/drawing/2014/main" id="{1C926118-B629-4B46-937E-4582E9FB079C}"/>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7" name="Freeform 115">
              <a:extLst>
                <a:ext uri="{FF2B5EF4-FFF2-40B4-BE49-F238E27FC236}">
                  <a16:creationId xmlns:a16="http://schemas.microsoft.com/office/drawing/2014/main" id="{5CC67A9F-3865-4050-BFAD-6C4754247644}"/>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8" name="TextBox 437">
              <a:extLst>
                <a:ext uri="{FF2B5EF4-FFF2-40B4-BE49-F238E27FC236}">
                  <a16:creationId xmlns:a16="http://schemas.microsoft.com/office/drawing/2014/main" id="{983F522B-0836-4BFC-81E0-A6A27FAF50DE}"/>
                </a:ext>
              </a:extLst>
            </p:cNvPr>
            <p:cNvSpPr txBox="1"/>
            <p:nvPr/>
          </p:nvSpPr>
          <p:spPr>
            <a:xfrm>
              <a:off x="5598826"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439" name="TextBox 438">
              <a:extLst>
                <a:ext uri="{FF2B5EF4-FFF2-40B4-BE49-F238E27FC236}">
                  <a16:creationId xmlns:a16="http://schemas.microsoft.com/office/drawing/2014/main" id="{209CFE83-C705-4DC4-9D46-F29039A21866}"/>
                </a:ext>
              </a:extLst>
            </p:cNvPr>
            <p:cNvSpPr txBox="1"/>
            <p:nvPr/>
          </p:nvSpPr>
          <p:spPr>
            <a:xfrm>
              <a:off x="60857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440" name="TextBox 439">
              <a:extLst>
                <a:ext uri="{FF2B5EF4-FFF2-40B4-BE49-F238E27FC236}">
                  <a16:creationId xmlns:a16="http://schemas.microsoft.com/office/drawing/2014/main" id="{0977593C-75D3-4343-9838-9D1404928C02}"/>
                </a:ext>
              </a:extLst>
            </p:cNvPr>
            <p:cNvSpPr txBox="1"/>
            <p:nvPr/>
          </p:nvSpPr>
          <p:spPr>
            <a:xfrm>
              <a:off x="6548823"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441" name="TextBox 440">
              <a:extLst>
                <a:ext uri="{FF2B5EF4-FFF2-40B4-BE49-F238E27FC236}">
                  <a16:creationId xmlns:a16="http://schemas.microsoft.com/office/drawing/2014/main" id="{9D8BC095-458E-4B85-8999-6408B97D5348}"/>
                </a:ext>
              </a:extLst>
            </p:cNvPr>
            <p:cNvSpPr txBox="1"/>
            <p:nvPr/>
          </p:nvSpPr>
          <p:spPr>
            <a:xfrm>
              <a:off x="70252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442" name="TextBox 441">
              <a:extLst>
                <a:ext uri="{FF2B5EF4-FFF2-40B4-BE49-F238E27FC236}">
                  <a16:creationId xmlns:a16="http://schemas.microsoft.com/office/drawing/2014/main" id="{D8D23AED-27FA-4606-9504-5B67B29D1C15}"/>
                </a:ext>
              </a:extLst>
            </p:cNvPr>
            <p:cNvSpPr txBox="1"/>
            <p:nvPr/>
          </p:nvSpPr>
          <p:spPr>
            <a:xfrm>
              <a:off x="7443899"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443" name="TextBox 442">
              <a:extLst>
                <a:ext uri="{FF2B5EF4-FFF2-40B4-BE49-F238E27FC236}">
                  <a16:creationId xmlns:a16="http://schemas.microsoft.com/office/drawing/2014/main" id="{328C28F3-931C-4676-A62E-802A9CC196D0}"/>
                </a:ext>
              </a:extLst>
            </p:cNvPr>
            <p:cNvSpPr txBox="1"/>
            <p:nvPr/>
          </p:nvSpPr>
          <p:spPr>
            <a:xfrm>
              <a:off x="7911490" y="4321006"/>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444" name="TextBox 443">
              <a:extLst>
                <a:ext uri="{FF2B5EF4-FFF2-40B4-BE49-F238E27FC236}">
                  <a16:creationId xmlns:a16="http://schemas.microsoft.com/office/drawing/2014/main" id="{8A15760E-EB29-43CD-B428-CF17B2C9E59E}"/>
                </a:ext>
              </a:extLst>
            </p:cNvPr>
            <p:cNvSpPr txBox="1"/>
            <p:nvPr/>
          </p:nvSpPr>
          <p:spPr>
            <a:xfrm>
              <a:off x="8389471"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445" name="TextBox 444">
              <a:extLst>
                <a:ext uri="{FF2B5EF4-FFF2-40B4-BE49-F238E27FC236}">
                  <a16:creationId xmlns:a16="http://schemas.microsoft.com/office/drawing/2014/main" id="{D14B5092-9972-4D9F-81D0-2AAE7BE5FBC9}"/>
                </a:ext>
              </a:extLst>
            </p:cNvPr>
            <p:cNvSpPr txBox="1"/>
            <p:nvPr/>
          </p:nvSpPr>
          <p:spPr>
            <a:xfrm>
              <a:off x="5223344" y="408706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446" name="TextBox 445">
              <a:extLst>
                <a:ext uri="{FF2B5EF4-FFF2-40B4-BE49-F238E27FC236}">
                  <a16:creationId xmlns:a16="http://schemas.microsoft.com/office/drawing/2014/main" id="{98AA2B9C-04CB-4795-B820-F57FD5CCD94A}"/>
                </a:ext>
              </a:extLst>
            </p:cNvPr>
            <p:cNvSpPr txBox="1"/>
            <p:nvPr/>
          </p:nvSpPr>
          <p:spPr>
            <a:xfrm>
              <a:off x="5223344" y="382195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447" name="TextBox 446">
              <a:extLst>
                <a:ext uri="{FF2B5EF4-FFF2-40B4-BE49-F238E27FC236}">
                  <a16:creationId xmlns:a16="http://schemas.microsoft.com/office/drawing/2014/main" id="{0878E521-07AA-42E3-8081-BA2A1574F979}"/>
                </a:ext>
              </a:extLst>
            </p:cNvPr>
            <p:cNvSpPr txBox="1"/>
            <p:nvPr/>
          </p:nvSpPr>
          <p:spPr>
            <a:xfrm>
              <a:off x="5223343" y="355684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448" name="TextBox 447">
              <a:extLst>
                <a:ext uri="{FF2B5EF4-FFF2-40B4-BE49-F238E27FC236}">
                  <a16:creationId xmlns:a16="http://schemas.microsoft.com/office/drawing/2014/main" id="{C43E6998-3CD0-4619-A0D1-6868A74B16E7}"/>
                </a:ext>
              </a:extLst>
            </p:cNvPr>
            <p:cNvSpPr txBox="1"/>
            <p:nvPr/>
          </p:nvSpPr>
          <p:spPr>
            <a:xfrm>
              <a:off x="5223343" y="329172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449" name="TextBox 448">
              <a:extLst>
                <a:ext uri="{FF2B5EF4-FFF2-40B4-BE49-F238E27FC236}">
                  <a16:creationId xmlns:a16="http://schemas.microsoft.com/office/drawing/2014/main" id="{09C1AD8B-84AC-48B1-8BDE-DFA0FF5A1CCC}"/>
                </a:ext>
              </a:extLst>
            </p:cNvPr>
            <p:cNvSpPr txBox="1"/>
            <p:nvPr/>
          </p:nvSpPr>
          <p:spPr>
            <a:xfrm>
              <a:off x="5223343" y="3026614"/>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450" name="TextBox 449">
              <a:extLst>
                <a:ext uri="{FF2B5EF4-FFF2-40B4-BE49-F238E27FC236}">
                  <a16:creationId xmlns:a16="http://schemas.microsoft.com/office/drawing/2014/main" id="{DD17B1B2-4C70-48E4-B79B-3B5C778688C0}"/>
                </a:ext>
              </a:extLst>
            </p:cNvPr>
            <p:cNvSpPr txBox="1"/>
            <p:nvPr/>
          </p:nvSpPr>
          <p:spPr>
            <a:xfrm>
              <a:off x="5223343" y="276150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451" name="TextBox 450">
              <a:extLst>
                <a:ext uri="{FF2B5EF4-FFF2-40B4-BE49-F238E27FC236}">
                  <a16:creationId xmlns:a16="http://schemas.microsoft.com/office/drawing/2014/main" id="{90F5CDA5-5CBC-4032-930F-85629BF75EAF}"/>
                </a:ext>
              </a:extLst>
            </p:cNvPr>
            <p:cNvSpPr txBox="1"/>
            <p:nvPr/>
          </p:nvSpPr>
          <p:spPr>
            <a:xfrm>
              <a:off x="5223343" y="249638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452" name="TextBox 451">
              <a:extLst>
                <a:ext uri="{FF2B5EF4-FFF2-40B4-BE49-F238E27FC236}">
                  <a16:creationId xmlns:a16="http://schemas.microsoft.com/office/drawing/2014/main" id="{5CD5157A-5AB1-4F89-86C8-CBBBF8C156A4}"/>
                </a:ext>
              </a:extLst>
            </p:cNvPr>
            <p:cNvSpPr txBox="1"/>
            <p:nvPr/>
          </p:nvSpPr>
          <p:spPr>
            <a:xfrm>
              <a:off x="5223343" y="223127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453" name="TextBox 452">
              <a:extLst>
                <a:ext uri="{FF2B5EF4-FFF2-40B4-BE49-F238E27FC236}">
                  <a16:creationId xmlns:a16="http://schemas.microsoft.com/office/drawing/2014/main" id="{C54DE23E-98E2-4072-A844-F1C81D266663}"/>
                </a:ext>
              </a:extLst>
            </p:cNvPr>
            <p:cNvSpPr txBox="1"/>
            <p:nvPr/>
          </p:nvSpPr>
          <p:spPr>
            <a:xfrm>
              <a:off x="6913026" y="4581573"/>
              <a:ext cx="49564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4" name="TextBox 453">
              <a:extLst>
                <a:ext uri="{FF2B5EF4-FFF2-40B4-BE49-F238E27FC236}">
                  <a16:creationId xmlns:a16="http://schemas.microsoft.com/office/drawing/2014/main" id="{556AE76D-E477-4E9D-957D-1ABEDE4EBA8E}"/>
                </a:ext>
              </a:extLst>
            </p:cNvPr>
            <p:cNvSpPr txBox="1"/>
            <p:nvPr/>
          </p:nvSpPr>
          <p:spPr>
            <a:xfrm rot="16200000">
              <a:off x="4352392" y="3033911"/>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55" name="TextBox 454">
              <a:extLst>
                <a:ext uri="{FF2B5EF4-FFF2-40B4-BE49-F238E27FC236}">
                  <a16:creationId xmlns:a16="http://schemas.microsoft.com/office/drawing/2014/main" id="{75EAE022-D075-450E-96DF-D770FFD0AF1F}"/>
                </a:ext>
              </a:extLst>
            </p:cNvPr>
            <p:cNvSpPr txBox="1"/>
            <p:nvPr/>
          </p:nvSpPr>
          <p:spPr>
            <a:xfrm>
              <a:off x="6817071" y="3068960"/>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56" name="TextBox 455">
              <a:extLst>
                <a:ext uri="{FF2B5EF4-FFF2-40B4-BE49-F238E27FC236}">
                  <a16:creationId xmlns:a16="http://schemas.microsoft.com/office/drawing/2014/main" id="{129B7B92-2CCD-44B1-96B7-8AD8D6B25927}"/>
                </a:ext>
              </a:extLst>
            </p:cNvPr>
            <p:cNvSpPr txBox="1"/>
            <p:nvPr/>
          </p:nvSpPr>
          <p:spPr>
            <a:xfrm>
              <a:off x="7683700" y="35840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57" name="TextBox 456">
              <a:extLst>
                <a:ext uri="{FF2B5EF4-FFF2-40B4-BE49-F238E27FC236}">
                  <a16:creationId xmlns:a16="http://schemas.microsoft.com/office/drawing/2014/main" id="{4F9B4787-D4C9-49C3-B5C1-39CDDC6B743F}"/>
                </a:ext>
              </a:extLst>
            </p:cNvPr>
            <p:cNvSpPr txBox="1"/>
            <p:nvPr/>
          </p:nvSpPr>
          <p:spPr>
            <a:xfrm>
              <a:off x="4706996" y="4774712"/>
              <a:ext cx="1127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8" name="TextBox 457">
              <a:extLst>
                <a:ext uri="{FF2B5EF4-FFF2-40B4-BE49-F238E27FC236}">
                  <a16:creationId xmlns:a16="http://schemas.microsoft.com/office/drawing/2014/main" id="{87773E16-38AD-4BE7-969A-1E9CE7F59F4D}"/>
                </a:ext>
              </a:extLst>
            </p:cNvPr>
            <p:cNvSpPr txBox="1"/>
            <p:nvPr/>
          </p:nvSpPr>
          <p:spPr>
            <a:xfrm>
              <a:off x="4698046" y="4977510"/>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59" name="TextBox 458">
              <a:extLst>
                <a:ext uri="{FF2B5EF4-FFF2-40B4-BE49-F238E27FC236}">
                  <a16:creationId xmlns:a16="http://schemas.microsoft.com/office/drawing/2014/main" id="{5CD33EF7-8A0E-4E16-AEFB-FB2822D0CFD7}"/>
                </a:ext>
              </a:extLst>
            </p:cNvPr>
            <p:cNvSpPr txBox="1"/>
            <p:nvPr/>
          </p:nvSpPr>
          <p:spPr>
            <a:xfrm>
              <a:off x="4698047" y="5175225"/>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60" name="TextBox 459">
              <a:extLst>
                <a:ext uri="{FF2B5EF4-FFF2-40B4-BE49-F238E27FC236}">
                  <a16:creationId xmlns:a16="http://schemas.microsoft.com/office/drawing/2014/main" id="{44CE8F19-6712-4D5E-9020-F451A3327632}"/>
                </a:ext>
              </a:extLst>
            </p:cNvPr>
            <p:cNvSpPr txBox="1"/>
            <p:nvPr/>
          </p:nvSpPr>
          <p:spPr>
            <a:xfrm>
              <a:off x="5514557" y="497279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992</a:t>
              </a:r>
            </a:p>
          </p:txBody>
        </p:sp>
        <p:sp>
          <p:nvSpPr>
            <p:cNvPr id="461" name="TextBox 460">
              <a:extLst>
                <a:ext uri="{FF2B5EF4-FFF2-40B4-BE49-F238E27FC236}">
                  <a16:creationId xmlns:a16="http://schemas.microsoft.com/office/drawing/2014/main" id="{334004ED-FE9E-4B55-8B74-FCF9F0971292}"/>
                </a:ext>
              </a:extLst>
            </p:cNvPr>
            <p:cNvSpPr txBox="1"/>
            <p:nvPr/>
          </p:nvSpPr>
          <p:spPr>
            <a:xfrm>
              <a:off x="5514556"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906</a:t>
              </a:r>
            </a:p>
          </p:txBody>
        </p:sp>
        <p:sp>
          <p:nvSpPr>
            <p:cNvPr id="462" name="TextBox 461">
              <a:extLst>
                <a:ext uri="{FF2B5EF4-FFF2-40B4-BE49-F238E27FC236}">
                  <a16:creationId xmlns:a16="http://schemas.microsoft.com/office/drawing/2014/main" id="{0B6B56FA-83CE-409B-B34B-6FF1940377E3}"/>
                </a:ext>
              </a:extLst>
            </p:cNvPr>
            <p:cNvSpPr txBox="1"/>
            <p:nvPr/>
          </p:nvSpPr>
          <p:spPr>
            <a:xfrm>
              <a:off x="5989858"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960</a:t>
              </a:r>
            </a:p>
          </p:txBody>
        </p:sp>
        <p:sp>
          <p:nvSpPr>
            <p:cNvPr id="463" name="TextBox 462">
              <a:extLst>
                <a:ext uri="{FF2B5EF4-FFF2-40B4-BE49-F238E27FC236}">
                  <a16:creationId xmlns:a16="http://schemas.microsoft.com/office/drawing/2014/main" id="{27FDCE8D-59DF-41BB-9F5F-D0153ACA84BD}"/>
                </a:ext>
              </a:extLst>
            </p:cNvPr>
            <p:cNvSpPr txBox="1"/>
            <p:nvPr/>
          </p:nvSpPr>
          <p:spPr>
            <a:xfrm>
              <a:off x="5989859"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885</a:t>
              </a:r>
            </a:p>
          </p:txBody>
        </p:sp>
        <p:sp>
          <p:nvSpPr>
            <p:cNvPr id="464" name="TextBox 463">
              <a:extLst>
                <a:ext uri="{FF2B5EF4-FFF2-40B4-BE49-F238E27FC236}">
                  <a16:creationId xmlns:a16="http://schemas.microsoft.com/office/drawing/2014/main" id="{39536842-0EDC-4C2B-B3AA-AAEEC4723FEF}"/>
                </a:ext>
              </a:extLst>
            </p:cNvPr>
            <p:cNvSpPr txBox="1"/>
            <p:nvPr/>
          </p:nvSpPr>
          <p:spPr>
            <a:xfrm>
              <a:off x="6461227"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896</a:t>
              </a:r>
            </a:p>
          </p:txBody>
        </p:sp>
        <p:sp>
          <p:nvSpPr>
            <p:cNvPr id="465" name="TextBox 464">
              <a:extLst>
                <a:ext uri="{FF2B5EF4-FFF2-40B4-BE49-F238E27FC236}">
                  <a16:creationId xmlns:a16="http://schemas.microsoft.com/office/drawing/2014/main" id="{87B8F7FF-6360-4B79-8635-3179A8047E23}"/>
                </a:ext>
              </a:extLst>
            </p:cNvPr>
            <p:cNvSpPr txBox="1"/>
            <p:nvPr/>
          </p:nvSpPr>
          <p:spPr>
            <a:xfrm>
              <a:off x="646122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816</a:t>
              </a:r>
            </a:p>
          </p:txBody>
        </p:sp>
        <p:sp>
          <p:nvSpPr>
            <p:cNvPr id="466" name="TextBox 465">
              <a:extLst>
                <a:ext uri="{FF2B5EF4-FFF2-40B4-BE49-F238E27FC236}">
                  <a16:creationId xmlns:a16="http://schemas.microsoft.com/office/drawing/2014/main" id="{07875543-AB94-46A3-8B3E-84FFFB5181D8}"/>
                </a:ext>
              </a:extLst>
            </p:cNvPr>
            <p:cNvSpPr txBox="1"/>
            <p:nvPr/>
          </p:nvSpPr>
          <p:spPr>
            <a:xfrm>
              <a:off x="6962163" y="498716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740</a:t>
              </a:r>
            </a:p>
          </p:txBody>
        </p:sp>
        <p:sp>
          <p:nvSpPr>
            <p:cNvPr id="467" name="TextBox 466">
              <a:extLst>
                <a:ext uri="{FF2B5EF4-FFF2-40B4-BE49-F238E27FC236}">
                  <a16:creationId xmlns:a16="http://schemas.microsoft.com/office/drawing/2014/main" id="{DB4865C2-EBBE-4216-92AC-1FEA05EA4CEF}"/>
                </a:ext>
              </a:extLst>
            </p:cNvPr>
            <p:cNvSpPr txBox="1"/>
            <p:nvPr/>
          </p:nvSpPr>
          <p:spPr>
            <a:xfrm>
              <a:off x="696216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645</a:t>
              </a:r>
            </a:p>
          </p:txBody>
        </p:sp>
        <p:sp>
          <p:nvSpPr>
            <p:cNvPr id="468" name="TextBox 467">
              <a:extLst>
                <a:ext uri="{FF2B5EF4-FFF2-40B4-BE49-F238E27FC236}">
                  <a16:creationId xmlns:a16="http://schemas.microsoft.com/office/drawing/2014/main" id="{F3397F3B-727E-497F-8DAF-90973A4D41DD}"/>
                </a:ext>
              </a:extLst>
            </p:cNvPr>
            <p:cNvSpPr txBox="1"/>
            <p:nvPr/>
          </p:nvSpPr>
          <p:spPr>
            <a:xfrm>
              <a:off x="7412810" y="4972266"/>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548</a:t>
              </a:r>
            </a:p>
          </p:txBody>
        </p:sp>
        <p:sp>
          <p:nvSpPr>
            <p:cNvPr id="469" name="TextBox 468">
              <a:extLst>
                <a:ext uri="{FF2B5EF4-FFF2-40B4-BE49-F238E27FC236}">
                  <a16:creationId xmlns:a16="http://schemas.microsoft.com/office/drawing/2014/main" id="{EBF818C2-9BD4-409F-8B41-BA3E3581B537}"/>
                </a:ext>
              </a:extLst>
            </p:cNvPr>
            <p:cNvSpPr txBox="1"/>
            <p:nvPr/>
          </p:nvSpPr>
          <p:spPr>
            <a:xfrm>
              <a:off x="7412810"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474</a:t>
              </a:r>
            </a:p>
          </p:txBody>
        </p:sp>
        <p:sp>
          <p:nvSpPr>
            <p:cNvPr id="470" name="TextBox 469">
              <a:extLst>
                <a:ext uri="{FF2B5EF4-FFF2-40B4-BE49-F238E27FC236}">
                  <a16:creationId xmlns:a16="http://schemas.microsoft.com/office/drawing/2014/main" id="{2586F8F6-D334-4759-9780-6AD86963C354}"/>
                </a:ext>
              </a:extLst>
            </p:cNvPr>
            <p:cNvSpPr txBox="1"/>
            <p:nvPr/>
          </p:nvSpPr>
          <p:spPr>
            <a:xfrm>
              <a:off x="7873657" y="497802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382</a:t>
              </a:r>
            </a:p>
          </p:txBody>
        </p:sp>
        <p:sp>
          <p:nvSpPr>
            <p:cNvPr id="471" name="TextBox 470">
              <a:extLst>
                <a:ext uri="{FF2B5EF4-FFF2-40B4-BE49-F238E27FC236}">
                  <a16:creationId xmlns:a16="http://schemas.microsoft.com/office/drawing/2014/main" id="{6CC4AB47-5669-42A3-8CBE-2CDF7408FEEB}"/>
                </a:ext>
              </a:extLst>
            </p:cNvPr>
            <p:cNvSpPr txBox="1"/>
            <p:nvPr/>
          </p:nvSpPr>
          <p:spPr>
            <a:xfrm>
              <a:off x="787365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321</a:t>
              </a:r>
            </a:p>
          </p:txBody>
        </p:sp>
        <p:sp>
          <p:nvSpPr>
            <p:cNvPr id="472" name="TextBox 471">
              <a:extLst>
                <a:ext uri="{FF2B5EF4-FFF2-40B4-BE49-F238E27FC236}">
                  <a16:creationId xmlns:a16="http://schemas.microsoft.com/office/drawing/2014/main" id="{E696F9EB-A1DA-4E2E-86CB-478537FC3EB1}"/>
                </a:ext>
              </a:extLst>
            </p:cNvPr>
            <p:cNvSpPr txBox="1"/>
            <p:nvPr/>
          </p:nvSpPr>
          <p:spPr>
            <a:xfrm>
              <a:off x="8355793" y="497727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233</a:t>
              </a:r>
            </a:p>
          </p:txBody>
        </p:sp>
        <p:sp>
          <p:nvSpPr>
            <p:cNvPr id="473" name="TextBox 472">
              <a:extLst>
                <a:ext uri="{FF2B5EF4-FFF2-40B4-BE49-F238E27FC236}">
                  <a16:creationId xmlns:a16="http://schemas.microsoft.com/office/drawing/2014/main" id="{B852DAEF-0D59-4B2D-865D-F9F1B5D3262A}"/>
                </a:ext>
              </a:extLst>
            </p:cNvPr>
            <p:cNvSpPr txBox="1"/>
            <p:nvPr/>
          </p:nvSpPr>
          <p:spPr>
            <a:xfrm>
              <a:off x="835579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195</a:t>
              </a:r>
            </a:p>
          </p:txBody>
        </p:sp>
        <p:sp>
          <p:nvSpPr>
            <p:cNvPr id="474" name="TextBox 473">
              <a:extLst>
                <a:ext uri="{FF2B5EF4-FFF2-40B4-BE49-F238E27FC236}">
                  <a16:creationId xmlns:a16="http://schemas.microsoft.com/office/drawing/2014/main" id="{4B7BD8FD-2350-4800-ABAE-704D6DC78D93}"/>
                </a:ext>
              </a:extLst>
            </p:cNvPr>
            <p:cNvSpPr txBox="1"/>
            <p:nvPr/>
          </p:nvSpPr>
          <p:spPr>
            <a:xfrm>
              <a:off x="5223343" y="196615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75" name="TextBox 474">
              <a:extLst>
                <a:ext uri="{FF2B5EF4-FFF2-40B4-BE49-F238E27FC236}">
                  <a16:creationId xmlns:a16="http://schemas.microsoft.com/office/drawing/2014/main" id="{DA0A4ED1-81B3-42C2-94A2-CC25F564AF33}"/>
                </a:ext>
              </a:extLst>
            </p:cNvPr>
            <p:cNvSpPr txBox="1"/>
            <p:nvPr/>
          </p:nvSpPr>
          <p:spPr>
            <a:xfrm>
              <a:off x="1413532" y="1442125"/>
              <a:ext cx="2443298" cy="923330"/>
            </a:xfrm>
            <a:prstGeom prst="rect">
              <a:avLst/>
            </a:prstGeom>
            <a:noFill/>
          </p:spPr>
          <p:txBody>
            <a:bodyPr wrap="none" rtlCol="0">
              <a:spAutoFit/>
            </a:bodyPr>
            <a:lstStyle/>
            <a:p>
              <a:pPr lvl="0" algn="ctr" defTabSz="914400">
                <a:defRPr/>
              </a:pPr>
              <a:r>
                <a:rPr lang="fr-FR" b="1" kern="0" dirty="0">
                  <a:solidFill>
                    <a:prstClr val="black"/>
                  </a:solidFill>
                  <a:latin typeface="Arial Narrow" panose="020B0606020202030204" pitchFamily="34" charset="0"/>
                </a:rPr>
                <a:t>Âge </a:t>
              </a:r>
              <a:r>
                <a:rPr lang="fr-FR" b="1" kern="0" dirty="0">
                  <a:solidFill>
                    <a:srgbClr val="3F7FFF"/>
                  </a:solidFill>
                  <a:latin typeface="Arial Narrow" panose="020B0606020202030204" pitchFamily="34" charset="0"/>
                </a:rPr>
                <a:t>&lt; 75 </a:t>
              </a:r>
              <a:r>
                <a:rPr lang="fr-FR" b="1" kern="0" dirty="0">
                  <a:solidFill>
                    <a:prstClr val="black"/>
                  </a:solidFill>
                  <a:latin typeface="Arial Narrow" panose="020B0606020202030204" pitchFamily="34" charset="0"/>
                </a:rPr>
                <a:t>ans</a:t>
              </a:r>
            </a:p>
            <a:p>
              <a:pPr lvl="0" algn="ctr" defTabSz="914400">
                <a:defRPr/>
              </a:pPr>
              <a:r>
                <a:rPr lang="fr-FR" b="1" kern="0" dirty="0">
                  <a:solidFill>
                    <a:prstClr val="black"/>
                  </a:solidFill>
                  <a:latin typeface="Arial Narrow" panose="020B0606020202030204" pitchFamily="34" charset="0"/>
                </a:rPr>
                <a:t>RRI avec l’</a:t>
              </a:r>
              <a:r>
                <a:rPr lang="fr-FR" b="1" kern="0" dirty="0" err="1">
                  <a:solidFill>
                    <a:prstClr val="black"/>
                  </a:solidFill>
                  <a:latin typeface="Arial Narrow" panose="020B0606020202030204" pitchFamily="34" charset="0"/>
                </a:rPr>
                <a:t>apixaban</a:t>
              </a:r>
              <a:r>
                <a:rPr lang="fr-FR" b="1" kern="0" dirty="0">
                  <a:solidFill>
                    <a:prstClr val="black"/>
                  </a:solidFill>
                  <a:latin typeface="Arial Narrow" panose="020B0606020202030204" pitchFamily="34" charset="0"/>
                </a:rPr>
                <a:t>, 1,14</a:t>
              </a:r>
            </a:p>
            <a:p>
              <a:pPr lvl="0" algn="ctr" defTabSz="914400">
                <a:defRPr/>
              </a:pPr>
              <a:r>
                <a:rPr lang="fr-FR" b="1" kern="0" dirty="0">
                  <a:solidFill>
                    <a:prstClr val="black"/>
                  </a:solidFill>
                  <a:latin typeface="Arial Narrow" panose="020B0606020202030204" pitchFamily="34" charset="0"/>
                </a:rPr>
                <a:t>(IC à 95%, 0,58-2,30)</a:t>
              </a:r>
            </a:p>
          </p:txBody>
        </p:sp>
        <p:sp>
          <p:nvSpPr>
            <p:cNvPr id="476" name="TextBox 475">
              <a:extLst>
                <a:ext uri="{FF2B5EF4-FFF2-40B4-BE49-F238E27FC236}">
                  <a16:creationId xmlns:a16="http://schemas.microsoft.com/office/drawing/2014/main" id="{573F86D9-F7EC-4616-B895-1C3E5F94DD6C}"/>
                </a:ext>
              </a:extLst>
            </p:cNvPr>
            <p:cNvSpPr txBox="1"/>
            <p:nvPr/>
          </p:nvSpPr>
          <p:spPr>
            <a:xfrm>
              <a:off x="5926786" y="1442125"/>
              <a:ext cx="2443298" cy="923330"/>
            </a:xfrm>
            <a:prstGeom prst="rect">
              <a:avLst/>
            </a:prstGeom>
            <a:noFill/>
          </p:spPr>
          <p:txBody>
            <a:bodyPr wrap="none" rtlCol="0">
              <a:spAutoFit/>
            </a:bodyPr>
            <a:lstStyle/>
            <a:p>
              <a:pPr lvl="0" algn="ctr" defTabSz="914400">
                <a:defRPr/>
              </a:pPr>
              <a:r>
                <a:rPr lang="fr-FR" b="1" kern="0" dirty="0">
                  <a:solidFill>
                    <a:prstClr val="black"/>
                  </a:solidFill>
                  <a:latin typeface="Arial Narrow" panose="020B0606020202030204" pitchFamily="34" charset="0"/>
                </a:rPr>
                <a:t>Âge </a:t>
              </a:r>
              <a:r>
                <a:rPr lang="fr-FR" b="1" kern="0" dirty="0">
                  <a:solidFill>
                    <a:srgbClr val="3F7FFF"/>
                  </a:solidFill>
                  <a:latin typeface="Arial Narrow" panose="020B0606020202030204" pitchFamily="34" charset="0"/>
                </a:rPr>
                <a:t>≥ 75 </a:t>
              </a:r>
              <a:r>
                <a:rPr lang="fr-FR" b="1" kern="0" dirty="0">
                  <a:solidFill>
                    <a:prstClr val="black"/>
                  </a:solidFill>
                  <a:latin typeface="Arial Narrow" panose="020B0606020202030204" pitchFamily="34" charset="0"/>
                </a:rPr>
                <a:t>ans</a:t>
              </a:r>
            </a:p>
            <a:p>
              <a:pPr lvl="0" algn="ctr" defTabSz="914400">
                <a:defRPr/>
              </a:pPr>
              <a:r>
                <a:rPr lang="fr-FR" b="1" kern="0" dirty="0">
                  <a:solidFill>
                    <a:prstClr val="black"/>
                  </a:solidFill>
                  <a:latin typeface="Arial Narrow" panose="020B0606020202030204" pitchFamily="34" charset="0"/>
                </a:rPr>
                <a:t>RRI avec l’</a:t>
              </a:r>
              <a:r>
                <a:rPr lang="fr-FR" b="1" kern="0" dirty="0" err="1">
                  <a:solidFill>
                    <a:prstClr val="black"/>
                  </a:solidFill>
                  <a:latin typeface="Arial Narrow" panose="020B0606020202030204" pitchFamily="34" charset="0"/>
                </a:rPr>
                <a:t>apixaban</a:t>
              </a:r>
              <a:r>
                <a:rPr lang="fr-FR" b="1" kern="0" dirty="0">
                  <a:solidFill>
                    <a:prstClr val="black"/>
                  </a:solidFill>
                  <a:latin typeface="Arial Narrow" panose="020B0606020202030204" pitchFamily="34" charset="0"/>
                </a:rPr>
                <a:t>, 1,21</a:t>
              </a:r>
            </a:p>
            <a:p>
              <a:pPr lvl="0" algn="ctr" defTabSz="914400">
                <a:defRPr/>
              </a:pPr>
              <a:r>
                <a:rPr lang="fr-FR" b="1" kern="0" dirty="0">
                  <a:solidFill>
                    <a:prstClr val="black"/>
                  </a:solidFill>
                  <a:latin typeface="Arial Narrow" panose="020B0606020202030204" pitchFamily="34" charset="0"/>
                </a:rPr>
                <a:t>(IC à 95%, 0,69-2,12) </a:t>
              </a:r>
            </a:p>
          </p:txBody>
        </p:sp>
        <p:grpSp>
          <p:nvGrpSpPr>
            <p:cNvPr id="477" name="Group 476">
              <a:extLst>
                <a:ext uri="{FF2B5EF4-FFF2-40B4-BE49-F238E27FC236}">
                  <a16:creationId xmlns:a16="http://schemas.microsoft.com/office/drawing/2014/main" id="{A5CB0A09-4219-4BBD-8339-F4607A42183F}"/>
                </a:ext>
              </a:extLst>
            </p:cNvPr>
            <p:cNvGrpSpPr>
              <a:grpSpLocks noChangeAspect="1"/>
            </p:cNvGrpSpPr>
            <p:nvPr/>
          </p:nvGrpSpPr>
          <p:grpSpPr bwMode="auto">
            <a:xfrm>
              <a:off x="1208088" y="3900488"/>
              <a:ext cx="2854326" cy="336550"/>
              <a:chOff x="761" y="2457"/>
              <a:chExt cx="1798" cy="212"/>
            </a:xfrm>
          </p:grpSpPr>
          <p:sp>
            <p:nvSpPr>
              <p:cNvPr id="480" name="Freeform 5">
                <a:extLst>
                  <a:ext uri="{FF2B5EF4-FFF2-40B4-BE49-F238E27FC236}">
                    <a16:creationId xmlns:a16="http://schemas.microsoft.com/office/drawing/2014/main" id="{0605F5A0-DEDA-46B1-A64E-20516ECA5074}"/>
                  </a:ext>
                </a:extLst>
              </p:cNvPr>
              <p:cNvSpPr>
                <a:spLocks/>
              </p:cNvSpPr>
              <p:nvPr/>
            </p:nvSpPr>
            <p:spPr bwMode="auto">
              <a:xfrm>
                <a:off x="766" y="2457"/>
                <a:ext cx="1788" cy="210"/>
              </a:xfrm>
              <a:custGeom>
                <a:avLst/>
                <a:gdLst>
                  <a:gd name="T0" fmla="*/ 0 w 1781"/>
                  <a:gd name="T1" fmla="*/ 210 h 210"/>
                  <a:gd name="T2" fmla="*/ 43 w 1781"/>
                  <a:gd name="T3" fmla="*/ 210 h 210"/>
                  <a:gd name="T4" fmla="*/ 43 w 1781"/>
                  <a:gd name="T5" fmla="*/ 198 h 210"/>
                  <a:gd name="T6" fmla="*/ 236 w 1781"/>
                  <a:gd name="T7" fmla="*/ 198 h 210"/>
                  <a:gd name="T8" fmla="*/ 236 w 1781"/>
                  <a:gd name="T9" fmla="*/ 191 h 210"/>
                  <a:gd name="T10" fmla="*/ 277 w 1781"/>
                  <a:gd name="T11" fmla="*/ 191 h 210"/>
                  <a:gd name="T12" fmla="*/ 277 w 1781"/>
                  <a:gd name="T13" fmla="*/ 180 h 210"/>
                  <a:gd name="T14" fmla="*/ 306 w 1781"/>
                  <a:gd name="T15" fmla="*/ 180 h 210"/>
                  <a:gd name="T16" fmla="*/ 306 w 1781"/>
                  <a:gd name="T17" fmla="*/ 168 h 210"/>
                  <a:gd name="T18" fmla="*/ 349 w 1781"/>
                  <a:gd name="T19" fmla="*/ 168 h 210"/>
                  <a:gd name="T20" fmla="*/ 349 w 1781"/>
                  <a:gd name="T21" fmla="*/ 161 h 210"/>
                  <a:gd name="T22" fmla="*/ 356 w 1781"/>
                  <a:gd name="T23" fmla="*/ 161 h 210"/>
                  <a:gd name="T24" fmla="*/ 356 w 1781"/>
                  <a:gd name="T25" fmla="*/ 152 h 210"/>
                  <a:gd name="T26" fmla="*/ 569 w 1781"/>
                  <a:gd name="T27" fmla="*/ 152 h 210"/>
                  <a:gd name="T28" fmla="*/ 569 w 1781"/>
                  <a:gd name="T29" fmla="*/ 147 h 210"/>
                  <a:gd name="T30" fmla="*/ 578 w 1781"/>
                  <a:gd name="T31" fmla="*/ 147 h 210"/>
                  <a:gd name="T32" fmla="*/ 578 w 1781"/>
                  <a:gd name="T33" fmla="*/ 133 h 210"/>
                  <a:gd name="T34" fmla="*/ 712 w 1781"/>
                  <a:gd name="T35" fmla="*/ 133 h 210"/>
                  <a:gd name="T36" fmla="*/ 712 w 1781"/>
                  <a:gd name="T37" fmla="*/ 126 h 210"/>
                  <a:gd name="T38" fmla="*/ 748 w 1781"/>
                  <a:gd name="T39" fmla="*/ 126 h 210"/>
                  <a:gd name="T40" fmla="*/ 748 w 1781"/>
                  <a:gd name="T41" fmla="*/ 117 h 210"/>
                  <a:gd name="T42" fmla="*/ 776 w 1781"/>
                  <a:gd name="T43" fmla="*/ 117 h 210"/>
                  <a:gd name="T44" fmla="*/ 776 w 1781"/>
                  <a:gd name="T45" fmla="*/ 105 h 210"/>
                  <a:gd name="T46" fmla="*/ 864 w 1781"/>
                  <a:gd name="T47" fmla="*/ 105 h 210"/>
                  <a:gd name="T48" fmla="*/ 864 w 1781"/>
                  <a:gd name="T49" fmla="*/ 91 h 210"/>
                  <a:gd name="T50" fmla="*/ 873 w 1781"/>
                  <a:gd name="T51" fmla="*/ 91 h 210"/>
                  <a:gd name="T52" fmla="*/ 873 w 1781"/>
                  <a:gd name="T53" fmla="*/ 84 h 210"/>
                  <a:gd name="T54" fmla="*/ 939 w 1781"/>
                  <a:gd name="T55" fmla="*/ 84 h 210"/>
                  <a:gd name="T56" fmla="*/ 939 w 1781"/>
                  <a:gd name="T57" fmla="*/ 70 h 210"/>
                  <a:gd name="T58" fmla="*/ 975 w 1781"/>
                  <a:gd name="T59" fmla="*/ 70 h 210"/>
                  <a:gd name="T60" fmla="*/ 975 w 1781"/>
                  <a:gd name="T61" fmla="*/ 58 h 210"/>
                  <a:gd name="T62" fmla="*/ 1207 w 1781"/>
                  <a:gd name="T63" fmla="*/ 58 h 210"/>
                  <a:gd name="T64" fmla="*/ 1207 w 1781"/>
                  <a:gd name="T65" fmla="*/ 37 h 210"/>
                  <a:gd name="T66" fmla="*/ 1363 w 1781"/>
                  <a:gd name="T67" fmla="*/ 37 h 210"/>
                  <a:gd name="T68" fmla="*/ 1363 w 1781"/>
                  <a:gd name="T69" fmla="*/ 21 h 210"/>
                  <a:gd name="T70" fmla="*/ 1413 w 1781"/>
                  <a:gd name="T71" fmla="*/ 21 h 210"/>
                  <a:gd name="T72" fmla="*/ 1413 w 1781"/>
                  <a:gd name="T73" fmla="*/ 0 h 210"/>
                  <a:gd name="T74" fmla="*/ 1781 w 1781"/>
                  <a:gd name="T7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1" h="210">
                    <a:moveTo>
                      <a:pt x="0" y="210"/>
                    </a:moveTo>
                    <a:lnTo>
                      <a:pt x="43" y="210"/>
                    </a:lnTo>
                    <a:lnTo>
                      <a:pt x="43" y="198"/>
                    </a:lnTo>
                    <a:lnTo>
                      <a:pt x="236" y="198"/>
                    </a:lnTo>
                    <a:lnTo>
                      <a:pt x="236" y="191"/>
                    </a:lnTo>
                    <a:lnTo>
                      <a:pt x="277" y="191"/>
                    </a:lnTo>
                    <a:lnTo>
                      <a:pt x="277" y="180"/>
                    </a:lnTo>
                    <a:lnTo>
                      <a:pt x="306" y="180"/>
                    </a:lnTo>
                    <a:lnTo>
                      <a:pt x="306" y="168"/>
                    </a:lnTo>
                    <a:lnTo>
                      <a:pt x="349" y="168"/>
                    </a:lnTo>
                    <a:lnTo>
                      <a:pt x="349" y="161"/>
                    </a:lnTo>
                    <a:lnTo>
                      <a:pt x="356" y="161"/>
                    </a:lnTo>
                    <a:lnTo>
                      <a:pt x="356" y="152"/>
                    </a:lnTo>
                    <a:lnTo>
                      <a:pt x="569" y="152"/>
                    </a:lnTo>
                    <a:lnTo>
                      <a:pt x="569" y="147"/>
                    </a:lnTo>
                    <a:lnTo>
                      <a:pt x="578" y="147"/>
                    </a:lnTo>
                    <a:lnTo>
                      <a:pt x="578" y="133"/>
                    </a:lnTo>
                    <a:lnTo>
                      <a:pt x="712" y="133"/>
                    </a:lnTo>
                    <a:lnTo>
                      <a:pt x="712" y="126"/>
                    </a:lnTo>
                    <a:lnTo>
                      <a:pt x="748" y="126"/>
                    </a:lnTo>
                    <a:lnTo>
                      <a:pt x="748" y="117"/>
                    </a:lnTo>
                    <a:lnTo>
                      <a:pt x="776" y="117"/>
                    </a:lnTo>
                    <a:lnTo>
                      <a:pt x="776" y="105"/>
                    </a:lnTo>
                    <a:lnTo>
                      <a:pt x="864" y="105"/>
                    </a:lnTo>
                    <a:lnTo>
                      <a:pt x="864" y="91"/>
                    </a:lnTo>
                    <a:lnTo>
                      <a:pt x="873" y="91"/>
                    </a:lnTo>
                    <a:lnTo>
                      <a:pt x="873" y="84"/>
                    </a:lnTo>
                    <a:lnTo>
                      <a:pt x="939" y="84"/>
                    </a:lnTo>
                    <a:lnTo>
                      <a:pt x="939" y="70"/>
                    </a:lnTo>
                    <a:lnTo>
                      <a:pt x="975" y="70"/>
                    </a:lnTo>
                    <a:lnTo>
                      <a:pt x="975" y="58"/>
                    </a:lnTo>
                    <a:lnTo>
                      <a:pt x="1207" y="58"/>
                    </a:lnTo>
                    <a:lnTo>
                      <a:pt x="1207" y="37"/>
                    </a:lnTo>
                    <a:lnTo>
                      <a:pt x="1363" y="37"/>
                    </a:lnTo>
                    <a:lnTo>
                      <a:pt x="1363" y="21"/>
                    </a:lnTo>
                    <a:lnTo>
                      <a:pt x="1413" y="21"/>
                    </a:lnTo>
                    <a:lnTo>
                      <a:pt x="1413" y="0"/>
                    </a:lnTo>
                    <a:lnTo>
                      <a:pt x="1781"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81" name="Freeform 6">
                <a:extLst>
                  <a:ext uri="{FF2B5EF4-FFF2-40B4-BE49-F238E27FC236}">
                    <a16:creationId xmlns:a16="http://schemas.microsoft.com/office/drawing/2014/main" id="{6482620E-7853-44EB-8EA1-D3B591A9DA28}"/>
                  </a:ext>
                </a:extLst>
              </p:cNvPr>
              <p:cNvSpPr>
                <a:spLocks/>
              </p:cNvSpPr>
              <p:nvPr/>
            </p:nvSpPr>
            <p:spPr bwMode="auto">
              <a:xfrm>
                <a:off x="761" y="2464"/>
                <a:ext cx="1798" cy="205"/>
              </a:xfrm>
              <a:custGeom>
                <a:avLst/>
                <a:gdLst>
                  <a:gd name="T0" fmla="*/ 0 w 1786"/>
                  <a:gd name="T1" fmla="*/ 205 h 205"/>
                  <a:gd name="T2" fmla="*/ 98 w 1786"/>
                  <a:gd name="T3" fmla="*/ 205 h 205"/>
                  <a:gd name="T4" fmla="*/ 98 w 1786"/>
                  <a:gd name="T5" fmla="*/ 177 h 205"/>
                  <a:gd name="T6" fmla="*/ 397 w 1786"/>
                  <a:gd name="T7" fmla="*/ 177 h 205"/>
                  <a:gd name="T8" fmla="*/ 397 w 1786"/>
                  <a:gd name="T9" fmla="*/ 173 h 205"/>
                  <a:gd name="T10" fmla="*/ 565 w 1786"/>
                  <a:gd name="T11" fmla="*/ 173 h 205"/>
                  <a:gd name="T12" fmla="*/ 565 w 1786"/>
                  <a:gd name="T13" fmla="*/ 161 h 205"/>
                  <a:gd name="T14" fmla="*/ 601 w 1786"/>
                  <a:gd name="T15" fmla="*/ 161 h 205"/>
                  <a:gd name="T16" fmla="*/ 601 w 1786"/>
                  <a:gd name="T17" fmla="*/ 149 h 205"/>
                  <a:gd name="T18" fmla="*/ 772 w 1786"/>
                  <a:gd name="T19" fmla="*/ 149 h 205"/>
                  <a:gd name="T20" fmla="*/ 772 w 1786"/>
                  <a:gd name="T21" fmla="*/ 140 h 205"/>
                  <a:gd name="T22" fmla="*/ 821 w 1786"/>
                  <a:gd name="T23" fmla="*/ 140 h 205"/>
                  <a:gd name="T24" fmla="*/ 821 w 1786"/>
                  <a:gd name="T25" fmla="*/ 133 h 205"/>
                  <a:gd name="T26" fmla="*/ 821 w 1786"/>
                  <a:gd name="T27" fmla="*/ 128 h 205"/>
                  <a:gd name="T28" fmla="*/ 1035 w 1786"/>
                  <a:gd name="T29" fmla="*/ 128 h 205"/>
                  <a:gd name="T30" fmla="*/ 1035 w 1786"/>
                  <a:gd name="T31" fmla="*/ 117 h 205"/>
                  <a:gd name="T32" fmla="*/ 1141 w 1786"/>
                  <a:gd name="T33" fmla="*/ 117 h 205"/>
                  <a:gd name="T34" fmla="*/ 1141 w 1786"/>
                  <a:gd name="T35" fmla="*/ 103 h 205"/>
                  <a:gd name="T36" fmla="*/ 1189 w 1786"/>
                  <a:gd name="T37" fmla="*/ 103 h 205"/>
                  <a:gd name="T38" fmla="*/ 1189 w 1786"/>
                  <a:gd name="T39" fmla="*/ 82 h 205"/>
                  <a:gd name="T40" fmla="*/ 1223 w 1786"/>
                  <a:gd name="T41" fmla="*/ 82 h 205"/>
                  <a:gd name="T42" fmla="*/ 1223 w 1786"/>
                  <a:gd name="T43" fmla="*/ 65 h 205"/>
                  <a:gd name="T44" fmla="*/ 1321 w 1786"/>
                  <a:gd name="T45" fmla="*/ 65 h 205"/>
                  <a:gd name="T46" fmla="*/ 1321 w 1786"/>
                  <a:gd name="T47" fmla="*/ 47 h 205"/>
                  <a:gd name="T48" fmla="*/ 1439 w 1786"/>
                  <a:gd name="T49" fmla="*/ 47 h 205"/>
                  <a:gd name="T50" fmla="*/ 1439 w 1786"/>
                  <a:gd name="T51" fmla="*/ 21 h 205"/>
                  <a:gd name="T52" fmla="*/ 1452 w 1786"/>
                  <a:gd name="T53" fmla="*/ 21 h 205"/>
                  <a:gd name="T54" fmla="*/ 1452 w 1786"/>
                  <a:gd name="T55" fmla="*/ 7 h 205"/>
                  <a:gd name="T56" fmla="*/ 1452 w 1786"/>
                  <a:gd name="T57" fmla="*/ 0 h 205"/>
                  <a:gd name="T58" fmla="*/ 1786 w 1786"/>
                  <a:gd name="T5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86" h="205">
                    <a:moveTo>
                      <a:pt x="0" y="205"/>
                    </a:moveTo>
                    <a:lnTo>
                      <a:pt x="98" y="205"/>
                    </a:lnTo>
                    <a:lnTo>
                      <a:pt x="98" y="177"/>
                    </a:lnTo>
                    <a:lnTo>
                      <a:pt x="397" y="177"/>
                    </a:lnTo>
                    <a:lnTo>
                      <a:pt x="397" y="173"/>
                    </a:lnTo>
                    <a:lnTo>
                      <a:pt x="565" y="173"/>
                    </a:lnTo>
                    <a:lnTo>
                      <a:pt x="565" y="161"/>
                    </a:lnTo>
                    <a:lnTo>
                      <a:pt x="601" y="161"/>
                    </a:lnTo>
                    <a:lnTo>
                      <a:pt x="601" y="149"/>
                    </a:lnTo>
                    <a:lnTo>
                      <a:pt x="772" y="149"/>
                    </a:lnTo>
                    <a:lnTo>
                      <a:pt x="772" y="140"/>
                    </a:lnTo>
                    <a:lnTo>
                      <a:pt x="821" y="140"/>
                    </a:lnTo>
                    <a:lnTo>
                      <a:pt x="821" y="133"/>
                    </a:lnTo>
                    <a:lnTo>
                      <a:pt x="821" y="128"/>
                    </a:lnTo>
                    <a:lnTo>
                      <a:pt x="1035" y="128"/>
                    </a:lnTo>
                    <a:lnTo>
                      <a:pt x="1035" y="117"/>
                    </a:lnTo>
                    <a:lnTo>
                      <a:pt x="1141" y="117"/>
                    </a:lnTo>
                    <a:lnTo>
                      <a:pt x="1141" y="103"/>
                    </a:lnTo>
                    <a:lnTo>
                      <a:pt x="1189" y="103"/>
                    </a:lnTo>
                    <a:lnTo>
                      <a:pt x="1189" y="82"/>
                    </a:lnTo>
                    <a:lnTo>
                      <a:pt x="1223" y="82"/>
                    </a:lnTo>
                    <a:lnTo>
                      <a:pt x="1223" y="65"/>
                    </a:lnTo>
                    <a:lnTo>
                      <a:pt x="1321" y="65"/>
                    </a:lnTo>
                    <a:lnTo>
                      <a:pt x="1321" y="47"/>
                    </a:lnTo>
                    <a:lnTo>
                      <a:pt x="1439" y="47"/>
                    </a:lnTo>
                    <a:lnTo>
                      <a:pt x="1439" y="21"/>
                    </a:lnTo>
                    <a:lnTo>
                      <a:pt x="1452" y="21"/>
                    </a:lnTo>
                    <a:lnTo>
                      <a:pt x="1452" y="7"/>
                    </a:lnTo>
                    <a:lnTo>
                      <a:pt x="1452" y="0"/>
                    </a:lnTo>
                    <a:lnTo>
                      <a:pt x="1786"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78" name="Freeform 10">
              <a:extLst>
                <a:ext uri="{FF2B5EF4-FFF2-40B4-BE49-F238E27FC236}">
                  <a16:creationId xmlns:a16="http://schemas.microsoft.com/office/drawing/2014/main" id="{92AB9AC8-13FF-4DD4-97D6-D6D0B7311142}"/>
                </a:ext>
              </a:extLst>
            </p:cNvPr>
            <p:cNvSpPr>
              <a:spLocks/>
            </p:cNvSpPr>
            <p:nvPr/>
          </p:nvSpPr>
          <p:spPr bwMode="auto">
            <a:xfrm>
              <a:off x="5721117" y="3359669"/>
              <a:ext cx="2847975" cy="884238"/>
            </a:xfrm>
            <a:custGeom>
              <a:avLst/>
              <a:gdLst>
                <a:gd name="T0" fmla="*/ 0 w 1794"/>
                <a:gd name="T1" fmla="*/ 557 h 557"/>
                <a:gd name="T2" fmla="*/ 23 w 1794"/>
                <a:gd name="T3" fmla="*/ 557 h 557"/>
                <a:gd name="T4" fmla="*/ 32 w 1794"/>
                <a:gd name="T5" fmla="*/ 557 h 557"/>
                <a:gd name="T6" fmla="*/ 32 w 1794"/>
                <a:gd name="T7" fmla="*/ 525 h 557"/>
                <a:gd name="T8" fmla="*/ 96 w 1794"/>
                <a:gd name="T9" fmla="*/ 525 h 557"/>
                <a:gd name="T10" fmla="*/ 96 w 1794"/>
                <a:gd name="T11" fmla="*/ 511 h 557"/>
                <a:gd name="T12" fmla="*/ 133 w 1794"/>
                <a:gd name="T13" fmla="*/ 511 h 557"/>
                <a:gd name="T14" fmla="*/ 133 w 1794"/>
                <a:gd name="T15" fmla="*/ 490 h 557"/>
                <a:gd name="T16" fmla="*/ 245 w 1794"/>
                <a:gd name="T17" fmla="*/ 490 h 557"/>
                <a:gd name="T18" fmla="*/ 245 w 1794"/>
                <a:gd name="T19" fmla="*/ 473 h 557"/>
                <a:gd name="T20" fmla="*/ 382 w 1794"/>
                <a:gd name="T21" fmla="*/ 473 h 557"/>
                <a:gd name="T22" fmla="*/ 382 w 1794"/>
                <a:gd name="T23" fmla="*/ 455 h 557"/>
                <a:gd name="T24" fmla="*/ 394 w 1794"/>
                <a:gd name="T25" fmla="*/ 455 h 557"/>
                <a:gd name="T26" fmla="*/ 394 w 1794"/>
                <a:gd name="T27" fmla="*/ 431 h 557"/>
                <a:gd name="T28" fmla="*/ 405 w 1794"/>
                <a:gd name="T29" fmla="*/ 431 h 557"/>
                <a:gd name="T30" fmla="*/ 405 w 1794"/>
                <a:gd name="T31" fmla="*/ 415 h 557"/>
                <a:gd name="T32" fmla="*/ 439 w 1794"/>
                <a:gd name="T33" fmla="*/ 415 h 557"/>
                <a:gd name="T34" fmla="*/ 439 w 1794"/>
                <a:gd name="T35" fmla="*/ 399 h 557"/>
                <a:gd name="T36" fmla="*/ 533 w 1794"/>
                <a:gd name="T37" fmla="*/ 399 h 557"/>
                <a:gd name="T38" fmla="*/ 533 w 1794"/>
                <a:gd name="T39" fmla="*/ 382 h 557"/>
                <a:gd name="T40" fmla="*/ 565 w 1794"/>
                <a:gd name="T41" fmla="*/ 382 h 557"/>
                <a:gd name="T42" fmla="*/ 565 w 1794"/>
                <a:gd name="T43" fmla="*/ 361 h 557"/>
                <a:gd name="T44" fmla="*/ 574 w 1794"/>
                <a:gd name="T45" fmla="*/ 361 h 557"/>
                <a:gd name="T46" fmla="*/ 574 w 1794"/>
                <a:gd name="T47" fmla="*/ 343 h 557"/>
                <a:gd name="T48" fmla="*/ 691 w 1794"/>
                <a:gd name="T49" fmla="*/ 343 h 557"/>
                <a:gd name="T50" fmla="*/ 691 w 1794"/>
                <a:gd name="T51" fmla="*/ 322 h 557"/>
                <a:gd name="T52" fmla="*/ 703 w 1794"/>
                <a:gd name="T53" fmla="*/ 322 h 557"/>
                <a:gd name="T54" fmla="*/ 703 w 1794"/>
                <a:gd name="T55" fmla="*/ 301 h 557"/>
                <a:gd name="T56" fmla="*/ 723 w 1794"/>
                <a:gd name="T57" fmla="*/ 301 h 557"/>
                <a:gd name="T58" fmla="*/ 723 w 1794"/>
                <a:gd name="T59" fmla="*/ 280 h 557"/>
                <a:gd name="T60" fmla="*/ 851 w 1794"/>
                <a:gd name="T61" fmla="*/ 280 h 557"/>
                <a:gd name="T62" fmla="*/ 856 w 1794"/>
                <a:gd name="T63" fmla="*/ 280 h 557"/>
                <a:gd name="T64" fmla="*/ 856 w 1794"/>
                <a:gd name="T65" fmla="*/ 238 h 557"/>
                <a:gd name="T66" fmla="*/ 1009 w 1794"/>
                <a:gd name="T67" fmla="*/ 238 h 557"/>
                <a:gd name="T68" fmla="*/ 1009 w 1794"/>
                <a:gd name="T69" fmla="*/ 212 h 557"/>
                <a:gd name="T70" fmla="*/ 1009 w 1794"/>
                <a:gd name="T71" fmla="*/ 210 h 557"/>
                <a:gd name="T72" fmla="*/ 1176 w 1794"/>
                <a:gd name="T73" fmla="*/ 210 h 557"/>
                <a:gd name="T74" fmla="*/ 1176 w 1794"/>
                <a:gd name="T75" fmla="*/ 184 h 557"/>
                <a:gd name="T76" fmla="*/ 1176 w 1794"/>
                <a:gd name="T77" fmla="*/ 179 h 557"/>
                <a:gd name="T78" fmla="*/ 1186 w 1794"/>
                <a:gd name="T79" fmla="*/ 179 h 557"/>
                <a:gd name="T80" fmla="*/ 1186 w 1794"/>
                <a:gd name="T81" fmla="*/ 154 h 557"/>
                <a:gd name="T82" fmla="*/ 1186 w 1794"/>
                <a:gd name="T83" fmla="*/ 147 h 557"/>
                <a:gd name="T84" fmla="*/ 1321 w 1794"/>
                <a:gd name="T85" fmla="*/ 147 h 557"/>
                <a:gd name="T86" fmla="*/ 1321 w 1794"/>
                <a:gd name="T87" fmla="*/ 114 h 557"/>
                <a:gd name="T88" fmla="*/ 1334 w 1794"/>
                <a:gd name="T89" fmla="*/ 114 h 557"/>
                <a:gd name="T90" fmla="*/ 1334 w 1794"/>
                <a:gd name="T91" fmla="*/ 77 h 557"/>
                <a:gd name="T92" fmla="*/ 1380 w 1794"/>
                <a:gd name="T93" fmla="*/ 77 h 557"/>
                <a:gd name="T94" fmla="*/ 1380 w 1794"/>
                <a:gd name="T95" fmla="*/ 42 h 557"/>
                <a:gd name="T96" fmla="*/ 1410 w 1794"/>
                <a:gd name="T97" fmla="*/ 42 h 557"/>
                <a:gd name="T98" fmla="*/ 1410 w 1794"/>
                <a:gd name="T99" fmla="*/ 0 h 557"/>
                <a:gd name="T100" fmla="*/ 1794 w 1794"/>
                <a:gd name="T101"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94" h="557">
                  <a:moveTo>
                    <a:pt x="0" y="557"/>
                  </a:moveTo>
                  <a:lnTo>
                    <a:pt x="23" y="557"/>
                  </a:lnTo>
                  <a:lnTo>
                    <a:pt x="32" y="557"/>
                  </a:lnTo>
                  <a:lnTo>
                    <a:pt x="32" y="525"/>
                  </a:lnTo>
                  <a:lnTo>
                    <a:pt x="96" y="525"/>
                  </a:lnTo>
                  <a:lnTo>
                    <a:pt x="96" y="511"/>
                  </a:lnTo>
                  <a:lnTo>
                    <a:pt x="133" y="511"/>
                  </a:lnTo>
                  <a:lnTo>
                    <a:pt x="133" y="490"/>
                  </a:lnTo>
                  <a:lnTo>
                    <a:pt x="245" y="490"/>
                  </a:lnTo>
                  <a:lnTo>
                    <a:pt x="245" y="473"/>
                  </a:lnTo>
                  <a:lnTo>
                    <a:pt x="382" y="473"/>
                  </a:lnTo>
                  <a:lnTo>
                    <a:pt x="382" y="455"/>
                  </a:lnTo>
                  <a:lnTo>
                    <a:pt x="394" y="455"/>
                  </a:lnTo>
                  <a:lnTo>
                    <a:pt x="394" y="431"/>
                  </a:lnTo>
                  <a:lnTo>
                    <a:pt x="405" y="431"/>
                  </a:lnTo>
                  <a:lnTo>
                    <a:pt x="405" y="415"/>
                  </a:lnTo>
                  <a:lnTo>
                    <a:pt x="439" y="415"/>
                  </a:lnTo>
                  <a:lnTo>
                    <a:pt x="439" y="399"/>
                  </a:lnTo>
                  <a:lnTo>
                    <a:pt x="533" y="399"/>
                  </a:lnTo>
                  <a:lnTo>
                    <a:pt x="533" y="382"/>
                  </a:lnTo>
                  <a:lnTo>
                    <a:pt x="565" y="382"/>
                  </a:lnTo>
                  <a:lnTo>
                    <a:pt x="565" y="361"/>
                  </a:lnTo>
                  <a:lnTo>
                    <a:pt x="574" y="361"/>
                  </a:lnTo>
                  <a:lnTo>
                    <a:pt x="574" y="343"/>
                  </a:lnTo>
                  <a:lnTo>
                    <a:pt x="691" y="343"/>
                  </a:lnTo>
                  <a:lnTo>
                    <a:pt x="691" y="322"/>
                  </a:lnTo>
                  <a:lnTo>
                    <a:pt x="703" y="322"/>
                  </a:lnTo>
                  <a:lnTo>
                    <a:pt x="703" y="301"/>
                  </a:lnTo>
                  <a:lnTo>
                    <a:pt x="723" y="301"/>
                  </a:lnTo>
                  <a:lnTo>
                    <a:pt x="723" y="280"/>
                  </a:lnTo>
                  <a:lnTo>
                    <a:pt x="851" y="280"/>
                  </a:lnTo>
                  <a:lnTo>
                    <a:pt x="856" y="280"/>
                  </a:lnTo>
                  <a:lnTo>
                    <a:pt x="856" y="238"/>
                  </a:lnTo>
                  <a:lnTo>
                    <a:pt x="1009" y="238"/>
                  </a:lnTo>
                  <a:lnTo>
                    <a:pt x="1009" y="212"/>
                  </a:lnTo>
                  <a:lnTo>
                    <a:pt x="1009" y="210"/>
                  </a:lnTo>
                  <a:lnTo>
                    <a:pt x="1176" y="210"/>
                  </a:lnTo>
                  <a:lnTo>
                    <a:pt x="1176" y="184"/>
                  </a:lnTo>
                  <a:lnTo>
                    <a:pt x="1176" y="179"/>
                  </a:lnTo>
                  <a:lnTo>
                    <a:pt x="1186" y="179"/>
                  </a:lnTo>
                  <a:lnTo>
                    <a:pt x="1186" y="154"/>
                  </a:lnTo>
                  <a:lnTo>
                    <a:pt x="1186" y="147"/>
                  </a:lnTo>
                  <a:lnTo>
                    <a:pt x="1321" y="147"/>
                  </a:lnTo>
                  <a:lnTo>
                    <a:pt x="1321" y="114"/>
                  </a:lnTo>
                  <a:lnTo>
                    <a:pt x="1334" y="114"/>
                  </a:lnTo>
                  <a:lnTo>
                    <a:pt x="1334" y="77"/>
                  </a:lnTo>
                  <a:lnTo>
                    <a:pt x="1380" y="77"/>
                  </a:lnTo>
                  <a:lnTo>
                    <a:pt x="1380" y="42"/>
                  </a:lnTo>
                  <a:lnTo>
                    <a:pt x="1410" y="42"/>
                  </a:lnTo>
                  <a:lnTo>
                    <a:pt x="1410" y="0"/>
                  </a:lnTo>
                  <a:lnTo>
                    <a:pt x="1794"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79" name="Freeform 11">
              <a:extLst>
                <a:ext uri="{FF2B5EF4-FFF2-40B4-BE49-F238E27FC236}">
                  <a16:creationId xmlns:a16="http://schemas.microsoft.com/office/drawing/2014/main" id="{23BC5413-7B53-4516-80B1-6E8A06699A7D}"/>
                </a:ext>
              </a:extLst>
            </p:cNvPr>
            <p:cNvSpPr>
              <a:spLocks/>
            </p:cNvSpPr>
            <p:nvPr/>
          </p:nvSpPr>
          <p:spPr bwMode="auto">
            <a:xfrm>
              <a:off x="5724292" y="3297238"/>
              <a:ext cx="2833688" cy="933450"/>
            </a:xfrm>
            <a:custGeom>
              <a:avLst/>
              <a:gdLst>
                <a:gd name="T0" fmla="*/ 0 w 1785"/>
                <a:gd name="T1" fmla="*/ 588 h 588"/>
                <a:gd name="T2" fmla="*/ 30 w 1785"/>
                <a:gd name="T3" fmla="*/ 588 h 588"/>
                <a:gd name="T4" fmla="*/ 30 w 1785"/>
                <a:gd name="T5" fmla="*/ 571 h 588"/>
                <a:gd name="T6" fmla="*/ 62 w 1785"/>
                <a:gd name="T7" fmla="*/ 571 h 588"/>
                <a:gd name="T8" fmla="*/ 62 w 1785"/>
                <a:gd name="T9" fmla="*/ 557 h 588"/>
                <a:gd name="T10" fmla="*/ 76 w 1785"/>
                <a:gd name="T11" fmla="*/ 557 h 588"/>
                <a:gd name="T12" fmla="*/ 76 w 1785"/>
                <a:gd name="T13" fmla="*/ 539 h 588"/>
                <a:gd name="T14" fmla="*/ 103 w 1785"/>
                <a:gd name="T15" fmla="*/ 539 h 588"/>
                <a:gd name="T16" fmla="*/ 103 w 1785"/>
                <a:gd name="T17" fmla="*/ 515 h 588"/>
                <a:gd name="T18" fmla="*/ 250 w 1785"/>
                <a:gd name="T19" fmla="*/ 515 h 588"/>
                <a:gd name="T20" fmla="*/ 250 w 1785"/>
                <a:gd name="T21" fmla="*/ 480 h 588"/>
                <a:gd name="T22" fmla="*/ 250 w 1785"/>
                <a:gd name="T23" fmla="*/ 476 h 588"/>
                <a:gd name="T24" fmla="*/ 334 w 1785"/>
                <a:gd name="T25" fmla="*/ 476 h 588"/>
                <a:gd name="T26" fmla="*/ 334 w 1785"/>
                <a:gd name="T27" fmla="*/ 457 h 588"/>
                <a:gd name="T28" fmla="*/ 396 w 1785"/>
                <a:gd name="T29" fmla="*/ 457 h 588"/>
                <a:gd name="T30" fmla="*/ 396 w 1785"/>
                <a:gd name="T31" fmla="*/ 436 h 588"/>
                <a:gd name="T32" fmla="*/ 598 w 1785"/>
                <a:gd name="T33" fmla="*/ 436 h 588"/>
                <a:gd name="T34" fmla="*/ 598 w 1785"/>
                <a:gd name="T35" fmla="*/ 417 h 588"/>
                <a:gd name="T36" fmla="*/ 705 w 1785"/>
                <a:gd name="T37" fmla="*/ 417 h 588"/>
                <a:gd name="T38" fmla="*/ 705 w 1785"/>
                <a:gd name="T39" fmla="*/ 392 h 588"/>
                <a:gd name="T40" fmla="*/ 753 w 1785"/>
                <a:gd name="T41" fmla="*/ 392 h 588"/>
                <a:gd name="T42" fmla="*/ 753 w 1785"/>
                <a:gd name="T43" fmla="*/ 366 h 588"/>
                <a:gd name="T44" fmla="*/ 756 w 1785"/>
                <a:gd name="T45" fmla="*/ 366 h 588"/>
                <a:gd name="T46" fmla="*/ 756 w 1785"/>
                <a:gd name="T47" fmla="*/ 347 h 588"/>
                <a:gd name="T48" fmla="*/ 785 w 1785"/>
                <a:gd name="T49" fmla="*/ 347 h 588"/>
                <a:gd name="T50" fmla="*/ 785 w 1785"/>
                <a:gd name="T51" fmla="*/ 324 h 588"/>
                <a:gd name="T52" fmla="*/ 810 w 1785"/>
                <a:gd name="T53" fmla="*/ 324 h 588"/>
                <a:gd name="T54" fmla="*/ 810 w 1785"/>
                <a:gd name="T55" fmla="*/ 298 h 588"/>
                <a:gd name="T56" fmla="*/ 888 w 1785"/>
                <a:gd name="T57" fmla="*/ 298 h 588"/>
                <a:gd name="T58" fmla="*/ 888 w 1785"/>
                <a:gd name="T59" fmla="*/ 245 h 588"/>
                <a:gd name="T60" fmla="*/ 907 w 1785"/>
                <a:gd name="T61" fmla="*/ 245 h 588"/>
                <a:gd name="T62" fmla="*/ 907 w 1785"/>
                <a:gd name="T63" fmla="*/ 214 h 588"/>
                <a:gd name="T64" fmla="*/ 936 w 1785"/>
                <a:gd name="T65" fmla="*/ 214 h 588"/>
                <a:gd name="T66" fmla="*/ 936 w 1785"/>
                <a:gd name="T67" fmla="*/ 189 h 588"/>
                <a:gd name="T68" fmla="*/ 975 w 1785"/>
                <a:gd name="T69" fmla="*/ 189 h 588"/>
                <a:gd name="T70" fmla="*/ 975 w 1785"/>
                <a:gd name="T71" fmla="*/ 168 h 588"/>
                <a:gd name="T72" fmla="*/ 1037 w 1785"/>
                <a:gd name="T73" fmla="*/ 168 h 588"/>
                <a:gd name="T74" fmla="*/ 1037 w 1785"/>
                <a:gd name="T75" fmla="*/ 135 h 588"/>
                <a:gd name="T76" fmla="*/ 1103 w 1785"/>
                <a:gd name="T77" fmla="*/ 135 h 588"/>
                <a:gd name="T78" fmla="*/ 1103 w 1785"/>
                <a:gd name="T79" fmla="*/ 105 h 588"/>
                <a:gd name="T80" fmla="*/ 1142 w 1785"/>
                <a:gd name="T81" fmla="*/ 105 h 588"/>
                <a:gd name="T82" fmla="*/ 1142 w 1785"/>
                <a:gd name="T83" fmla="*/ 67 h 588"/>
                <a:gd name="T84" fmla="*/ 1165 w 1785"/>
                <a:gd name="T85" fmla="*/ 67 h 588"/>
                <a:gd name="T86" fmla="*/ 1165 w 1785"/>
                <a:gd name="T87" fmla="*/ 35 h 588"/>
                <a:gd name="T88" fmla="*/ 1241 w 1785"/>
                <a:gd name="T89" fmla="*/ 35 h 588"/>
                <a:gd name="T90" fmla="*/ 1241 w 1785"/>
                <a:gd name="T91" fmla="*/ 0 h 588"/>
                <a:gd name="T92" fmla="*/ 1785 w 1785"/>
                <a:gd name="T93"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588">
                  <a:moveTo>
                    <a:pt x="0" y="588"/>
                  </a:moveTo>
                  <a:lnTo>
                    <a:pt x="30" y="588"/>
                  </a:lnTo>
                  <a:lnTo>
                    <a:pt x="30" y="571"/>
                  </a:lnTo>
                  <a:lnTo>
                    <a:pt x="62" y="571"/>
                  </a:lnTo>
                  <a:lnTo>
                    <a:pt x="62" y="557"/>
                  </a:lnTo>
                  <a:lnTo>
                    <a:pt x="76" y="557"/>
                  </a:lnTo>
                  <a:lnTo>
                    <a:pt x="76" y="539"/>
                  </a:lnTo>
                  <a:lnTo>
                    <a:pt x="103" y="539"/>
                  </a:lnTo>
                  <a:lnTo>
                    <a:pt x="103" y="515"/>
                  </a:lnTo>
                  <a:lnTo>
                    <a:pt x="250" y="515"/>
                  </a:lnTo>
                  <a:lnTo>
                    <a:pt x="250" y="480"/>
                  </a:lnTo>
                  <a:lnTo>
                    <a:pt x="250" y="476"/>
                  </a:lnTo>
                  <a:lnTo>
                    <a:pt x="334" y="476"/>
                  </a:lnTo>
                  <a:lnTo>
                    <a:pt x="334" y="457"/>
                  </a:lnTo>
                  <a:lnTo>
                    <a:pt x="396" y="457"/>
                  </a:lnTo>
                  <a:lnTo>
                    <a:pt x="396" y="436"/>
                  </a:lnTo>
                  <a:lnTo>
                    <a:pt x="598" y="436"/>
                  </a:lnTo>
                  <a:lnTo>
                    <a:pt x="598" y="417"/>
                  </a:lnTo>
                  <a:lnTo>
                    <a:pt x="705" y="417"/>
                  </a:lnTo>
                  <a:lnTo>
                    <a:pt x="705" y="392"/>
                  </a:lnTo>
                  <a:lnTo>
                    <a:pt x="753" y="392"/>
                  </a:lnTo>
                  <a:lnTo>
                    <a:pt x="753" y="366"/>
                  </a:lnTo>
                  <a:lnTo>
                    <a:pt x="756" y="366"/>
                  </a:lnTo>
                  <a:lnTo>
                    <a:pt x="756" y="347"/>
                  </a:lnTo>
                  <a:lnTo>
                    <a:pt x="785" y="347"/>
                  </a:lnTo>
                  <a:lnTo>
                    <a:pt x="785" y="324"/>
                  </a:lnTo>
                  <a:lnTo>
                    <a:pt x="810" y="324"/>
                  </a:lnTo>
                  <a:lnTo>
                    <a:pt x="810" y="298"/>
                  </a:lnTo>
                  <a:lnTo>
                    <a:pt x="888" y="298"/>
                  </a:lnTo>
                  <a:lnTo>
                    <a:pt x="888" y="245"/>
                  </a:lnTo>
                  <a:lnTo>
                    <a:pt x="907" y="245"/>
                  </a:lnTo>
                  <a:lnTo>
                    <a:pt x="907" y="214"/>
                  </a:lnTo>
                  <a:lnTo>
                    <a:pt x="936" y="214"/>
                  </a:lnTo>
                  <a:lnTo>
                    <a:pt x="936" y="189"/>
                  </a:lnTo>
                  <a:lnTo>
                    <a:pt x="975" y="189"/>
                  </a:lnTo>
                  <a:lnTo>
                    <a:pt x="975" y="168"/>
                  </a:lnTo>
                  <a:lnTo>
                    <a:pt x="1037" y="168"/>
                  </a:lnTo>
                  <a:lnTo>
                    <a:pt x="1037" y="135"/>
                  </a:lnTo>
                  <a:lnTo>
                    <a:pt x="1103" y="135"/>
                  </a:lnTo>
                  <a:lnTo>
                    <a:pt x="1103" y="105"/>
                  </a:lnTo>
                  <a:lnTo>
                    <a:pt x="1142" y="105"/>
                  </a:lnTo>
                  <a:lnTo>
                    <a:pt x="1142" y="67"/>
                  </a:lnTo>
                  <a:lnTo>
                    <a:pt x="1165" y="67"/>
                  </a:lnTo>
                  <a:lnTo>
                    <a:pt x="1165" y="35"/>
                  </a:lnTo>
                  <a:lnTo>
                    <a:pt x="1241" y="35"/>
                  </a:lnTo>
                  <a:lnTo>
                    <a:pt x="1241" y="0"/>
                  </a:lnTo>
                  <a:lnTo>
                    <a:pt x="1785"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82" name="TextBox 481">
            <a:extLst>
              <a:ext uri="{FF2B5EF4-FFF2-40B4-BE49-F238E27FC236}">
                <a16:creationId xmlns:a16="http://schemas.microsoft.com/office/drawing/2014/main" id="{6265B2BB-4AA2-4F86-883D-8A680D3580CA}"/>
              </a:ext>
            </a:extLst>
          </p:cNvPr>
          <p:cNvSpPr txBox="1"/>
          <p:nvPr/>
        </p:nvSpPr>
        <p:spPr>
          <a:xfrm>
            <a:off x="183194" y="5630668"/>
            <a:ext cx="5633925" cy="461665"/>
          </a:xfrm>
          <a:prstGeom prst="rect">
            <a:avLst/>
          </a:prstGeom>
          <a:solidFill>
            <a:srgbClr val="FFFFFF"/>
          </a:solidFill>
        </p:spPr>
        <p:txBody>
          <a:bodyPr wrap="square" rtlCol="0">
            <a:spAutoFit/>
          </a:bodyPr>
          <a:lstStyle/>
          <a:p>
            <a:pPr>
              <a:defRPr/>
            </a:pPr>
            <a:r>
              <a:rPr lang="fr-FR" sz="1200" b="1" dirty="0">
                <a:latin typeface="Arial Narrow" pitchFamily="34" charset="0"/>
                <a:cs typeface="Candara"/>
              </a:rPr>
              <a:t>Rapports des risques instantanés (RRI) cumulatifs d’hémorragie majeure dans les groupes de traitement par l’AAS et l’apixaban chez des patients âgés &lt;75 ans ou ≥ 75 ans.</a:t>
            </a:r>
            <a:endParaRPr lang="en-CA" sz="1200" b="1" dirty="0">
              <a:solidFill>
                <a:schemeClr val="tx1">
                  <a:lumMod val="85000"/>
                  <a:lumOff val="15000"/>
                </a:schemeClr>
              </a:solidFill>
              <a:latin typeface="Arial Narrow" panose="020B0606020202030204" pitchFamily="34" charset="0"/>
              <a:cs typeface="Candara"/>
            </a:endParaRPr>
          </a:p>
        </p:txBody>
      </p:sp>
      <p:sp>
        <p:nvSpPr>
          <p:cNvPr id="483" name="TextBox 482">
            <a:extLst>
              <a:ext uri="{FF2B5EF4-FFF2-40B4-BE49-F238E27FC236}">
                <a16:creationId xmlns:a16="http://schemas.microsoft.com/office/drawing/2014/main" id="{AD437DDF-D4B3-4F7C-A7D5-44A18A26BEEB}"/>
              </a:ext>
            </a:extLst>
          </p:cNvPr>
          <p:cNvSpPr txBox="1"/>
          <p:nvPr/>
        </p:nvSpPr>
        <p:spPr>
          <a:xfrm>
            <a:off x="7043979" y="5649185"/>
            <a:ext cx="2324100" cy="523220"/>
          </a:xfrm>
          <a:prstGeom prst="rect">
            <a:avLst/>
          </a:prstGeom>
          <a:noFill/>
        </p:spPr>
        <p:txBody>
          <a:bodyPr wrap="square" rtlCol="0">
            <a:spAutoFit/>
          </a:bodyPr>
          <a:lstStyle/>
          <a:p>
            <a:pPr lvl="0"/>
            <a:r>
              <a:rPr lang="en-CA" sz="1400" b="1" dirty="0" err="1">
                <a:solidFill>
                  <a:prstClr val="black">
                    <a:lumMod val="85000"/>
                    <a:lumOff val="15000"/>
                  </a:prstClr>
                </a:solidFill>
                <a:latin typeface="Arial Narrow" panose="020B0606020202030204" pitchFamily="34" charset="0"/>
                <a:cs typeface="Candara"/>
              </a:rPr>
              <a:t>Valeur</a:t>
            </a:r>
            <a:r>
              <a:rPr lang="en-CA" sz="1400" b="1" dirty="0">
                <a:solidFill>
                  <a:prstClr val="black">
                    <a:lumMod val="85000"/>
                    <a:lumOff val="15000"/>
                  </a:prstClr>
                </a:solidFill>
                <a:latin typeface="Arial Narrow" panose="020B0606020202030204" pitchFamily="34" charset="0"/>
                <a:cs typeface="Candara"/>
              </a:rPr>
              <a:t> P non </a:t>
            </a:r>
            <a:r>
              <a:rPr lang="en-CA" sz="1400" b="1" dirty="0" err="1">
                <a:solidFill>
                  <a:prstClr val="black">
                    <a:lumMod val="85000"/>
                    <a:lumOff val="15000"/>
                  </a:prstClr>
                </a:solidFill>
                <a:latin typeface="Arial Narrow" panose="020B0606020202030204" pitchFamily="34" charset="0"/>
                <a:cs typeface="Candara"/>
              </a:rPr>
              <a:t>disponible</a:t>
            </a:r>
            <a:endParaRPr lang="en-CA" sz="1400" b="1" dirty="0">
              <a:solidFill>
                <a:prstClr val="black">
                  <a:lumMod val="85000"/>
                  <a:lumOff val="15000"/>
                </a:prstClr>
              </a:solidFill>
              <a:latin typeface="Arial Narrow" panose="020B0606020202030204" pitchFamily="34" charset="0"/>
              <a:cs typeface="Candara"/>
            </a:endParaRPr>
          </a:p>
          <a:p>
            <a:endParaRPr lang="en-CA" sz="1400" b="1" dirty="0">
              <a:solidFill>
                <a:schemeClr val="tx1">
                  <a:lumMod val="85000"/>
                  <a:lumOff val="15000"/>
                </a:schemeClr>
              </a:solidFill>
              <a:latin typeface="Arial Narrow" panose="020B0606020202030204" pitchFamily="34" charset="0"/>
              <a:cs typeface="Candara"/>
            </a:endParaRPr>
          </a:p>
        </p:txBody>
      </p:sp>
      <p:pic>
        <p:nvPicPr>
          <p:cNvPr id="129" name="4E92DA43-5712-40E9-AFDC-2C1062C78C6F" descr="7646DFF2-B812-4635-AA57-5171E34E5A45@chrc">
            <a:extLst>
              <a:ext uri="{FF2B5EF4-FFF2-40B4-BE49-F238E27FC236}">
                <a16:creationId xmlns:a16="http://schemas.microsoft.com/office/drawing/2014/main" id="{9C2EDBE3-9BCE-4E67-A66F-D5F82F09B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 descr="Image result for hyperlink icon">
            <a:hlinkClick r:id="rId6"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463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sont-ils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efficaces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sûrs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chez les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personnes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âgées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fragiles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062508"/>
            <a:ext cx="4885904" cy="1323439"/>
          </a:xfrm>
          <a:prstGeom prst="rect">
            <a:avLst/>
          </a:prstGeom>
        </p:spPr>
        <p:txBody>
          <a:bodyPr wrap="square" anchor="b">
            <a:spAutoFit/>
          </a:bodyPr>
          <a:lstStyle/>
          <a:p>
            <a:pPr defTabSz="914400" fontAlgn="base">
              <a:defRPr/>
            </a:pP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Comment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est-ce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que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je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gère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les AOD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dans</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le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contexte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d’une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insuffisance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rénale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chronique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(IRC)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avancée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avec un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TFGe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en-CA" sz="2000" b="1" kern="0" baseline="3000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2</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defTabSz="914400" fontAlgn="base">
              <a:defRPr/>
            </a:pP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sont-ils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efficaces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pour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prévenir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l’AVC</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chez les patients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pesant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3320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78910"/>
            <a:ext cx="4885904" cy="707886"/>
          </a:xfrm>
          <a:prstGeom prst="rect">
            <a:avLst/>
          </a:prstGeom>
        </p:spPr>
        <p:txBody>
          <a:bodyPr wrap="square" anchor="b">
            <a:spAutoFit/>
          </a:bodyPr>
          <a:lstStyle/>
          <a:p>
            <a:pPr defTabSz="914400" fontAlgn="base">
              <a:defRPr/>
            </a:pP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-je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réduire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la dose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d’AOD</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présence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d’insuffisance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hépatique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24004"/>
            <a:ext cx="4885904" cy="1015663"/>
          </a:xfrm>
          <a:prstGeom prst="rect">
            <a:avLst/>
          </a:prstGeom>
        </p:spPr>
        <p:txBody>
          <a:bodyPr wrap="square" anchor="b">
            <a:spAutoFit/>
          </a:bodyPr>
          <a:lstStyle/>
          <a:p>
            <a:pPr defTabSz="914400" fontAlgn="base">
              <a:defRPr/>
            </a:pP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interrompre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temporairement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avant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l’implantation</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d’un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stimulateur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cadiaque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ou</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d’un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défibrillateur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652658"/>
            <a:ext cx="4885904" cy="1015663"/>
          </a:xfrm>
          <a:prstGeom prst="rect">
            <a:avLst/>
          </a:prstGeom>
        </p:spPr>
        <p:txBody>
          <a:bodyPr wrap="square" anchor="b">
            <a:spAutoFit/>
          </a:bodyPr>
          <a:lstStyle/>
          <a:p>
            <a:pPr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-je prendre en charge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une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hémorragie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grave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ou</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menaçant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la vie chez des patients sous AOD?</a:t>
            </a:r>
            <a:endPar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61CF61F1-CC1C-45FB-8938-02B9C66FA07C}"/>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6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09F9CD2-10B2-4D0A-875B-CC68E77A8D24}"/>
              </a:ext>
            </a:extLst>
          </p:cNvPr>
          <p:cNvPicPr>
            <a:picLocks noChangeAspect="1"/>
          </p:cNvPicPr>
          <p:nvPr/>
        </p:nvPicPr>
        <p:blipFill>
          <a:blip r:embed="rId6"/>
          <a:stretch>
            <a:fillRect/>
          </a:stretch>
        </p:blipFill>
        <p:spPr>
          <a:xfrm>
            <a:off x="1099739" y="1249222"/>
            <a:ext cx="6944522" cy="4889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2817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2" descr="Image result for hyperlink icon">
            <a:hlinkClick r:id="rId5" action="ppaction://hlinksldjump"/>
            <a:extLst>
              <a:ext uri="{FF2B5EF4-FFF2-40B4-BE49-F238E27FC236}">
                <a16:creationId xmlns:a16="http://schemas.microsoft.com/office/drawing/2014/main" id="{56ACBEDE-8EB4-453E-B873-49CF36ABB10B}"/>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8163" y="5888435"/>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 name="4E92DA43-5712-40E9-AFDC-2C1062C78C6F" descr="7646DFF2-B812-4635-AA57-5171E34E5A45@chrc">
            <a:extLst>
              <a:ext uri="{FF2B5EF4-FFF2-40B4-BE49-F238E27FC236}">
                <a16:creationId xmlns:a16="http://schemas.microsoft.com/office/drawing/2014/main" id="{4AEB0B07-E0E7-4038-836F-AA1E3A0D6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E6236D78-AA72-4508-8DEA-19AF846FFA6C}"/>
              </a:ext>
            </a:extLst>
          </p:cNvPr>
          <p:cNvPicPr>
            <a:picLocks noChangeAspect="1"/>
          </p:cNvPicPr>
          <p:nvPr/>
        </p:nvPicPr>
        <p:blipFill>
          <a:blip r:embed="rId8"/>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2901995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03442"/>
            <a:ext cx="6747306" cy="954107"/>
          </a:xfrm>
          <a:prstGeom prst="rect">
            <a:avLst/>
          </a:prstGeom>
          <a:noFill/>
        </p:spPr>
        <p:txBody>
          <a:bodyPr wrap="square">
            <a:spAutoFit/>
          </a:bodyPr>
          <a:lstStyle/>
          <a:p>
            <a:pPr>
              <a:defRPr/>
            </a:pPr>
            <a:r>
              <a:rPr lang="fr-CA" sz="2800" b="1" dirty="0">
                <a:solidFill>
                  <a:srgbClr val="183059"/>
                </a:solidFill>
                <a:latin typeface="Arial Narrow" panose="020B0606020202030204" pitchFamily="34" charset="0"/>
                <a:cs typeface="Aharoni" panose="02010803020104030203" pitchFamily="2" charset="-79"/>
              </a:rPr>
              <a:t>Données limitées sur les AOD chez les patients en FA atteints d’IRC avancée (stades 4-5) </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146654" y="4676089"/>
            <a:ext cx="8534400" cy="928529"/>
          </a:xfrm>
        </p:spPr>
        <p:txBody>
          <a:bodyPr/>
          <a:lstStyle/>
          <a:p>
            <a:pPr lvl="0" algn="l">
              <a:defRPr/>
            </a:pPr>
            <a:r>
              <a:rPr lang="en-US" sz="1100" dirty="0">
                <a:solidFill>
                  <a:schemeClr val="tx1"/>
                </a:solidFill>
                <a:latin typeface="Arial Narrow" panose="020B0606020202030204" pitchFamily="34" charset="0"/>
              </a:rPr>
              <a:t>*</a:t>
            </a:r>
            <a:r>
              <a:rPr lang="fr-CA" sz="1100" dirty="0">
                <a:solidFill>
                  <a:schemeClr val="tx1"/>
                </a:solidFill>
                <a:latin typeface="Arial Narrow" panose="020B0606020202030204" pitchFamily="34" charset="0"/>
              </a:rPr>
              <a:t>Envisager le dabigatran 110 mg BID si  le patient est âgé de &gt; 80 ans ou s’il présente un risque plus élevé d’hémorragie, y compris les personnes âgées ≥75 ans présentant ≥1 facteur de risque; †Envisager l’apixaban 2,5 mg </a:t>
            </a:r>
            <a:r>
              <a:rPr lang="fr-CA" sz="1100" dirty="0" err="1">
                <a:solidFill>
                  <a:schemeClr val="tx1"/>
                </a:solidFill>
                <a:latin typeface="Arial Narrow" panose="020B0606020202030204" pitchFamily="34" charset="0"/>
              </a:rPr>
              <a:t>bid</a:t>
            </a:r>
            <a:r>
              <a:rPr lang="fr-CA" sz="1100" dirty="0">
                <a:solidFill>
                  <a:schemeClr val="tx1"/>
                </a:solidFill>
                <a:latin typeface="Arial Narrow" panose="020B0606020202030204" pitchFamily="34" charset="0"/>
              </a:rPr>
              <a:t>  si 2 des 3 critères suivants sont présents : (1) âge &gt; 80 ans; (2) poids corporel &lt; 60 kg; ou (3) créatinine sérique &gt; 133 µmol/L; </a:t>
            </a:r>
            <a:r>
              <a:rPr lang="fr-CA" sz="1100" dirty="0">
                <a:solidFill>
                  <a:schemeClr val="tx1"/>
                </a:solidFill>
                <a:latin typeface="Arial Narrow" panose="020B0606020202030204" pitchFamily="34" charset="0"/>
                <a:cs typeface="Calibri"/>
              </a:rPr>
              <a:t>‡</a:t>
            </a:r>
            <a:r>
              <a:rPr lang="fr-CA" sz="1100" dirty="0">
                <a:solidFill>
                  <a:schemeClr val="tx1"/>
                </a:solidFill>
                <a:latin typeface="Arial Narrow" panose="020B0606020202030204" pitchFamily="34" charset="0"/>
              </a:rPr>
              <a:t> L’étude ARISTOTLE incluait un petit nombre de patients(1,5%) dont la </a:t>
            </a:r>
            <a:r>
              <a:rPr lang="fr-CA" sz="1100" dirty="0" err="1">
                <a:solidFill>
                  <a:schemeClr val="tx1"/>
                </a:solidFill>
                <a:latin typeface="Arial Narrow" panose="020B0606020202030204" pitchFamily="34" charset="0"/>
              </a:rPr>
              <a:t>CrCl</a:t>
            </a:r>
            <a:r>
              <a:rPr lang="fr-CA" sz="1100" dirty="0">
                <a:solidFill>
                  <a:schemeClr val="tx1"/>
                </a:solidFill>
                <a:latin typeface="Arial Narrow" panose="020B0606020202030204" pitchFamily="34" charset="0"/>
              </a:rPr>
              <a:t> était aussi basse que 25 </a:t>
            </a:r>
            <a:r>
              <a:rPr lang="fr-CA" sz="1100" dirty="0" err="1">
                <a:solidFill>
                  <a:schemeClr val="tx1"/>
                </a:solidFill>
                <a:latin typeface="Arial Narrow" panose="020B0606020202030204" pitchFamily="34" charset="0"/>
              </a:rPr>
              <a:t>mL</a:t>
            </a:r>
            <a:r>
              <a:rPr lang="fr-CA" sz="1100" dirty="0">
                <a:solidFill>
                  <a:schemeClr val="tx1"/>
                </a:solidFill>
                <a:latin typeface="Arial Narrow" panose="020B0606020202030204" pitchFamily="34" charset="0"/>
              </a:rPr>
              <a:t>/min,; </a:t>
            </a:r>
            <a:r>
              <a:rPr lang="fr-CA" sz="1100" dirty="0" err="1">
                <a:solidFill>
                  <a:schemeClr val="tx1"/>
                </a:solidFill>
                <a:latin typeface="Arial Narrow" panose="020B0606020202030204" pitchFamily="34" charset="0"/>
                <a:cs typeface="Calibri"/>
              </a:rPr>
              <a:t>ƚ</a:t>
            </a:r>
            <a:r>
              <a:rPr lang="fr-CA" sz="1100" dirty="0" err="1">
                <a:solidFill>
                  <a:schemeClr val="tx1"/>
                </a:solidFill>
                <a:latin typeface="Arial Narrow" panose="020B0606020202030204" pitchFamily="34" charset="0"/>
              </a:rPr>
              <a:t>La</a:t>
            </a:r>
            <a:r>
              <a:rPr lang="fr-CA" sz="1100" dirty="0">
                <a:solidFill>
                  <a:schemeClr val="tx1"/>
                </a:solidFill>
                <a:latin typeface="Arial Narrow" pitchFamily="34" charset="0"/>
              </a:rPr>
              <a:t> warfarine dont la dose a été ajustée a été utilisée, mais les données concernant l’innocuité et l’efficacité sont contradictoires.; ¶ Aucune étude publiée; La monographie du produit suggère que le médicament est contre-indiqué pour ce niveau de fonction rénale.</a:t>
            </a:r>
          </a:p>
          <a:p>
            <a:pPr lvl="0" algn="l">
              <a:defRPr/>
            </a:pPr>
            <a:endParaRPr lang="fr-CA" sz="1100" dirty="0">
              <a:solidFill>
                <a:schemeClr val="tx1"/>
              </a:solidFill>
              <a:latin typeface="Arial Narrow" pitchFamily="34" charset="0"/>
            </a:endParaRPr>
          </a:p>
        </p:txBody>
      </p:sp>
      <p:pic>
        <p:nvPicPr>
          <p:cNvPr id="14" name="Picture 2" descr="Image result for hyperlink icon">
            <a:hlinkClick r:id="rId5" action="ppaction://hlinksldjump"/>
            <a:extLst>
              <a:ext uri="{FF2B5EF4-FFF2-40B4-BE49-F238E27FC236}">
                <a16:creationId xmlns:a16="http://schemas.microsoft.com/office/drawing/2014/main" id="{FE89583C-CC07-4770-9752-170333ED0D91}"/>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417" y="590881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1456A7-9610-4E66-BB7F-CEA0B05D724B}"/>
              </a:ext>
            </a:extLst>
          </p:cNvPr>
          <p:cNvPicPr>
            <a:picLocks noChangeAspect="1"/>
          </p:cNvPicPr>
          <p:nvPr/>
        </p:nvPicPr>
        <p:blipFill>
          <a:blip r:embed="rId7"/>
          <a:stretch>
            <a:fillRect/>
          </a:stretch>
        </p:blipFill>
        <p:spPr>
          <a:xfrm>
            <a:off x="4982" y="1692126"/>
            <a:ext cx="9144000" cy="2728599"/>
          </a:xfrm>
          <a:prstGeom prst="rect">
            <a:avLst/>
          </a:prstGeom>
        </p:spPr>
      </p:pic>
      <p:pic>
        <p:nvPicPr>
          <p:cNvPr id="15" name="4E92DA43-5712-40E9-AFDC-2C1062C78C6F" descr="7646DFF2-B812-4635-AA57-5171E34E5A45@chrc">
            <a:extLst>
              <a:ext uri="{FF2B5EF4-FFF2-40B4-BE49-F238E27FC236}">
                <a16:creationId xmlns:a16="http://schemas.microsoft.com/office/drawing/2014/main" id="{D7B4F3B9-B7E0-4DDF-8C2F-56746334C6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308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87117"/>
            <a:ext cx="4643127"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13296"/>
            <a:ext cx="4885904" cy="707886"/>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627085"/>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18767"/>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76690" y="5560192"/>
            <a:ext cx="4767309"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112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511E834A-60D7-4BAE-B1E3-D84B525A9B38}"/>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9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6544628" cy="1200329"/>
          </a:xfrm>
          <a:prstGeom prst="rect">
            <a:avLst/>
          </a:prstGeom>
          <a:noFill/>
        </p:spPr>
        <p:txBody>
          <a:bodyPr wrap="square">
            <a:spAutoFit/>
          </a:bodyPr>
          <a:lstStyle/>
          <a:p>
            <a:pPr lvl="0">
              <a:defRPr/>
            </a:pPr>
            <a:r>
              <a:rPr lang="fr-CA" sz="2400" b="1" dirty="0">
                <a:solidFill>
                  <a:srgbClr val="183059"/>
                </a:solidFill>
                <a:latin typeface="Arial Narrow" panose="020B0606020202030204" pitchFamily="34" charset="0"/>
                <a:cs typeface="Aharoni" panose="02010803020104030203" pitchFamily="2" charset="-79"/>
              </a:rPr>
              <a:t>Résultats : Critères d’évaluation de l’efficacité et de l’innocuité de l’utilisation de l’apixaban vs la warfarine avec le poids comme variable continue </a:t>
            </a:r>
            <a:endParaRPr kumimoji="0" lang="fr-CA"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pic>
        <p:nvPicPr>
          <p:cNvPr id="3" name="Picture 2">
            <a:extLst>
              <a:ext uri="{FF2B5EF4-FFF2-40B4-BE49-F238E27FC236}">
                <a16:creationId xmlns:a16="http://schemas.microsoft.com/office/drawing/2014/main" id="{E5C406C7-5AC4-40A0-9579-BF14064C9A8C}"/>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92022" y="1382027"/>
            <a:ext cx="7191790" cy="4812883"/>
          </a:xfrm>
          <a:prstGeom prst="rect">
            <a:avLst/>
          </a:prstGeom>
        </p:spPr>
      </p:pic>
      <p:sp>
        <p:nvSpPr>
          <p:cNvPr id="461" name="TextBox 460">
            <a:extLst>
              <a:ext uri="{FF2B5EF4-FFF2-40B4-BE49-F238E27FC236}">
                <a16:creationId xmlns:a16="http://schemas.microsoft.com/office/drawing/2014/main" id="{8CE3B6CC-FCD3-4662-A399-39B8F563B828}"/>
              </a:ext>
            </a:extLst>
          </p:cNvPr>
          <p:cNvSpPr txBox="1"/>
          <p:nvPr/>
        </p:nvSpPr>
        <p:spPr>
          <a:xfrm>
            <a:off x="54313" y="6342107"/>
            <a:ext cx="8968687" cy="230832"/>
          </a:xfrm>
          <a:prstGeom prst="rect">
            <a:avLst/>
          </a:prstGeom>
          <a:noFill/>
        </p:spPr>
        <p:txBody>
          <a:bodyPr wrap="square" rtlCol="0" anchor="b">
            <a:spAutoFit/>
          </a:bodyPr>
          <a:lstStyle/>
          <a:p>
            <a:pPr defTabSz="914400"/>
            <a:r>
              <a:rPr lang="en-US" sz="900" dirty="0">
                <a:solidFill>
                  <a:schemeClr val="bg1"/>
                </a:solidFill>
                <a:latin typeface="Arial Narrow" panose="020B0606020202030204" pitchFamily="34" charset="0"/>
              </a:rPr>
              <a:t>ISTH, International Society on Thrombosis and </a:t>
            </a:r>
            <a:r>
              <a:rPr lang="en-US" sz="900" dirty="0" err="1">
                <a:solidFill>
                  <a:schemeClr val="bg1"/>
                </a:solidFill>
                <a:latin typeface="Arial Narrow" panose="020B0606020202030204" pitchFamily="34" charset="0"/>
              </a:rPr>
              <a:t>Haemostasis</a:t>
            </a:r>
            <a:r>
              <a:rPr lang="en-US" sz="900" dirty="0">
                <a:solidFill>
                  <a:schemeClr val="bg1"/>
                </a:solidFill>
                <a:latin typeface="Arial Narrow" panose="020B0606020202030204" pitchFamily="34" charset="0"/>
              </a:rPr>
              <a:t>; SE, </a:t>
            </a:r>
            <a:r>
              <a:rPr lang="en-US" sz="900" dirty="0" err="1">
                <a:solidFill>
                  <a:schemeClr val="bg1"/>
                </a:solidFill>
                <a:latin typeface="Arial Narrow" panose="020B0606020202030204" pitchFamily="34" charset="0"/>
              </a:rPr>
              <a:t>embolie</a:t>
            </a:r>
            <a:r>
              <a:rPr lang="en-US" sz="900" dirty="0">
                <a:solidFill>
                  <a:schemeClr val="bg1"/>
                </a:solidFill>
                <a:latin typeface="Arial Narrow" panose="020B0606020202030204" pitchFamily="34" charset="0"/>
              </a:rPr>
              <a:t> </a:t>
            </a:r>
            <a:r>
              <a:rPr lang="en-US" sz="900" dirty="0" err="1">
                <a:solidFill>
                  <a:schemeClr val="bg1"/>
                </a:solidFill>
                <a:latin typeface="Arial Narrow" panose="020B0606020202030204" pitchFamily="34" charset="0"/>
              </a:rPr>
              <a:t>systémique</a:t>
            </a:r>
            <a:r>
              <a:rPr lang="en-US" sz="900" dirty="0">
                <a:solidFill>
                  <a:schemeClr val="bg1"/>
                </a:solidFill>
                <a:latin typeface="Arial Narrow" panose="020B0606020202030204" pitchFamily="34" charset="0"/>
              </a:rPr>
              <a:t>. </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505130"/>
            <a:ext cx="6064238" cy="230832"/>
          </a:xfrm>
          <a:prstGeom prst="rect">
            <a:avLst/>
          </a:prstGeom>
          <a:noFill/>
        </p:spPr>
        <p:txBody>
          <a:bodyPr wrap="square" rtlCol="0">
            <a:spAutoFit/>
          </a:bodyPr>
          <a:lstStyle/>
          <a:p>
            <a:pPr defTabSz="914400"/>
            <a:r>
              <a:rPr lang="en-GB" sz="900" dirty="0" err="1">
                <a:solidFill>
                  <a:schemeClr val="bg1"/>
                </a:solidFill>
                <a:latin typeface="Arial Narrow" panose="020B0606020202030204" pitchFamily="34" charset="0"/>
              </a:rPr>
              <a:t>Hohnloser</a:t>
            </a:r>
            <a:r>
              <a:rPr lang="en-GB" sz="900" dirty="0">
                <a:solidFill>
                  <a:schemeClr val="bg1"/>
                </a:solidFill>
                <a:latin typeface="Arial Narrow" panose="020B0606020202030204" pitchFamily="34" charset="0"/>
              </a:rPr>
              <a:t> SH et al; Circulation. 2019;139:2292–2300</a:t>
            </a:r>
          </a:p>
        </p:txBody>
      </p:sp>
      <p:pic>
        <p:nvPicPr>
          <p:cNvPr id="463" name="Picture 2" descr="Image result for hyperlink icon">
            <a:hlinkClick r:id="rId7" action="ppaction://hlinksldjump"/>
            <a:extLst>
              <a:ext uri="{FF2B5EF4-FFF2-40B4-BE49-F238E27FC236}">
                <a16:creationId xmlns:a16="http://schemas.microsoft.com/office/drawing/2014/main" id="{63DE9C12-972F-4231-B934-095B2CAC4FA7}"/>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 name="4E92DA43-5712-40E9-AFDC-2C1062C78C6F" descr="7646DFF2-B812-4635-AA57-5171E34E5A45@chrc">
            <a:extLst>
              <a:ext uri="{FF2B5EF4-FFF2-40B4-BE49-F238E27FC236}">
                <a16:creationId xmlns:a16="http://schemas.microsoft.com/office/drawing/2014/main" id="{BFE5F3C5-5643-4098-BF10-CB5C85E7A7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272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41726"/>
            <a:ext cx="6840072" cy="892552"/>
          </a:xfrm>
          <a:prstGeom prst="rect">
            <a:avLst/>
          </a:prstGeom>
          <a:noFill/>
        </p:spPr>
        <p:txBody>
          <a:bodyPr wrap="square">
            <a:spAutoFit/>
          </a:bodyPr>
          <a:lstStyle/>
          <a:p>
            <a:pPr lvl="0">
              <a:defRPr/>
            </a:pPr>
            <a:r>
              <a:rPr lang="fr-CA" sz="2600" b="1" dirty="0">
                <a:solidFill>
                  <a:srgbClr val="183059"/>
                </a:solidFill>
                <a:latin typeface="Arial Narrow" panose="020B0606020202030204" pitchFamily="34" charset="0"/>
                <a:cs typeface="Aharoni" panose="02010803020104030203" pitchFamily="2" charset="-79"/>
              </a:rPr>
              <a:t>Y-a-t-il un paradoxe de l’obésité en ce qui concerne le pronostic en présence de FA</a:t>
            </a:r>
            <a:r>
              <a:rPr lang="en-CA" sz="2600" b="1" dirty="0">
                <a:solidFill>
                  <a:srgbClr val="183059"/>
                </a:solidFill>
                <a:latin typeface="Arial Narrow" panose="020B0606020202030204" pitchFamily="34" charset="0"/>
                <a:cs typeface="Aharoni" panose="02010803020104030203" pitchFamily="2" charset="-79"/>
              </a:rPr>
              <a:t>?</a:t>
            </a:r>
            <a:endParaRPr kumimoji="0" lang="en-CA" sz="2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96252" y="6391769"/>
            <a:ext cx="4901259" cy="2308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3" name="Rectangle 2">
            <a:extLst>
              <a:ext uri="{FF2B5EF4-FFF2-40B4-BE49-F238E27FC236}">
                <a16:creationId xmlns:a16="http://schemas.microsoft.com/office/drawing/2014/main" id="{86CA836C-FF8F-4FB5-9164-FB86DD46F427}"/>
              </a:ext>
            </a:extLst>
          </p:cNvPr>
          <p:cNvSpPr/>
          <p:nvPr/>
        </p:nvSpPr>
        <p:spPr>
          <a:xfrm>
            <a:off x="162560" y="2118731"/>
            <a:ext cx="8949888" cy="3785652"/>
          </a:xfrm>
          <a:prstGeom prst="rect">
            <a:avLst/>
          </a:prstGeom>
        </p:spPr>
        <p:txBody>
          <a:bodyPr wrap="square">
            <a:spAutoFit/>
          </a:bodyPr>
          <a:lstStyle/>
          <a:p>
            <a:pPr marL="285750" indent="-285750">
              <a:buClr>
                <a:srgbClr val="00B0F0"/>
              </a:buClr>
              <a:buFont typeface="Wingdings" panose="05000000000000000000" pitchFamily="2" charset="2"/>
              <a:buChar char="§"/>
            </a:pPr>
            <a:r>
              <a:rPr lang="fr-FR" sz="1400" b="1" dirty="0">
                <a:solidFill>
                  <a:srgbClr val="000000"/>
                </a:solidFill>
                <a:latin typeface="Arial Narrow" panose="020B0606020202030204" pitchFamily="34" charset="0"/>
              </a:rPr>
              <a:t>L’obésité est un facteur de risque de mort de toutes causes et de mort cardiovasculaire, mais malgré cela, une relation inverse entre le surpoids ou l’obésité et un meilleur pronostic cardiovasculaire a été observé dans des études de suivi à long terme. Ce phénomène, décrit comme  le paradoxe de l’obésité, était également évident dans des cohortes atteintes de FA.</a:t>
            </a:r>
          </a:p>
          <a:p>
            <a:pPr marL="285750" indent="-285750">
              <a:buClr>
                <a:srgbClr val="00B0F0"/>
              </a:buClr>
              <a:buFont typeface="Wingdings" panose="05000000000000000000" pitchFamily="2" charset="2"/>
              <a:buChar char="§"/>
            </a:pPr>
            <a:endParaRPr lang="fr-FR" sz="1400" b="1" dirty="0">
              <a:solidFill>
                <a:srgbClr val="000000"/>
              </a:solidFill>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On a observé un paradoxe de l’obésité pour la mort cardiovasculaire et la mort de toutes causes dans les analyses de sous-groupes de cohortes provenant d’études randomisées. Cependant., des études observationnelles n’ont pas pu montrer cette relation. D’après la méta-analyse d’études sur les AOD, un paradoxe de l’obésité significatif a été constaté, avec des patients en surpoids et obèses qui ont rapporté un plus faible risque d’AVC/d’embolie systémique (rapport de cotes [OR], 0,75; intervalle de confiance à 95% [IC], 0,66–0,84 et OR, 0,62; IC à 95%, 0,54–0,70, respectivement). </a:t>
            </a:r>
          </a:p>
          <a:p>
            <a:pPr marL="285750" indent="-285750">
              <a:buClr>
                <a:srgbClr val="00B0F0"/>
              </a:buClr>
              <a:buFont typeface="Wingdings" panose="05000000000000000000" pitchFamily="2" charset="2"/>
              <a:buChar char="§"/>
            </a:pPr>
            <a:endParaRPr lang="fr-FR" sz="1400" b="1" dirty="0">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En ce qui concerne l’hémorragie majeure, seuls les patients obèses présentaient un risque plus faible comparativement aux patients de poids normal (OR, 0,84; IC à 95%, 0,72–0,98). </a:t>
            </a:r>
          </a:p>
          <a:p>
            <a:pPr marL="285750" indent="-285750">
              <a:buClr>
                <a:srgbClr val="00B0F0"/>
              </a:buClr>
              <a:buFont typeface="Wingdings" panose="05000000000000000000" pitchFamily="2" charset="2"/>
              <a:buChar char="§"/>
            </a:pPr>
            <a:endParaRPr lang="fr-FR" sz="1400" b="1" dirty="0">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On a constaté un effet thérapeutique significatif des AOD chez les patients de poids normal, pour l’AVC/l’embolie systémique (OR, 0,66; IC à 95%, 0,56–0,78) et pour l’hémorragie majeure (OR, 0,72; IC à 95%, 0,54–0,95). Le risque d’hémorragie majeur était moins élevé chez les patients en surpoids traités par des AOD</a:t>
            </a:r>
            <a:r>
              <a:rPr lang="en-CA" sz="1600" b="1" dirty="0">
                <a:latin typeface="Arial Narrow" panose="020B0606020202030204" pitchFamily="34" charset="0"/>
              </a:rPr>
              <a:t> </a:t>
            </a:r>
            <a:r>
              <a:rPr lang="en-CA" sz="1400" b="1" dirty="0">
                <a:latin typeface="Arial Narrow" panose="020B0606020202030204" pitchFamily="34" charset="0"/>
              </a:rPr>
              <a:t>(OR, 0,84; IC à 95%, 0,71–1,00).</a:t>
            </a:r>
            <a:endParaRPr lang="en-US" sz="1400" b="1" dirty="0">
              <a:latin typeface="Arial Narrow" panose="020B0606020202030204" pitchFamily="34" charset="0"/>
            </a:endParaRPr>
          </a:p>
        </p:txBody>
      </p:sp>
      <p:sp>
        <p:nvSpPr>
          <p:cNvPr id="4" name="Rectangle 3">
            <a:extLst>
              <a:ext uri="{FF2B5EF4-FFF2-40B4-BE49-F238E27FC236}">
                <a16:creationId xmlns:a16="http://schemas.microsoft.com/office/drawing/2014/main" id="{39D901EC-7757-49E4-9CB1-4FBF49A5E492}"/>
              </a:ext>
            </a:extLst>
          </p:cNvPr>
          <p:cNvSpPr/>
          <p:nvPr/>
        </p:nvSpPr>
        <p:spPr>
          <a:xfrm>
            <a:off x="0" y="1262340"/>
            <a:ext cx="9143999" cy="1200329"/>
          </a:xfrm>
          <a:prstGeom prst="rect">
            <a:avLst/>
          </a:prstGeom>
        </p:spPr>
        <p:txBody>
          <a:bodyPr wrap="square">
            <a:spAutoFit/>
          </a:bodyPr>
          <a:lstStyle/>
          <a:p>
            <a:pPr algn="ctr"/>
            <a:r>
              <a:rPr lang="fr-CA" b="1" dirty="0">
                <a:solidFill>
                  <a:srgbClr val="0070C0"/>
                </a:solidFill>
                <a:latin typeface="Arial Narrow" panose="020B0606020202030204" pitchFamily="34" charset="0"/>
              </a:rPr>
              <a:t>Une revue systématique et une méta-analyse des études sur les anticoagulants oraux non antagonistes de la vitamine K</a:t>
            </a:r>
          </a:p>
          <a:p>
            <a:pPr algn="ctr"/>
            <a:br>
              <a:rPr lang="fr-CA" b="1" dirty="0">
                <a:solidFill>
                  <a:srgbClr val="0070C0"/>
                </a:solidFill>
                <a:latin typeface="Arial Narrow" panose="020B0606020202030204" pitchFamily="34" charset="0"/>
              </a:rPr>
            </a:br>
            <a:endParaRPr lang="fr-CA" b="1" dirty="0">
              <a:solidFill>
                <a:srgbClr val="0070C0"/>
              </a:solidFill>
              <a:latin typeface="Arial Narrow" panose="020B0606020202030204" pitchFamily="34" charset="0"/>
            </a:endParaRPr>
          </a:p>
        </p:txBody>
      </p:sp>
      <p:pic>
        <p:nvPicPr>
          <p:cNvPr id="17" name="Picture 2" descr="Image result for hyperlink icon">
            <a:hlinkClick r:id="rId5" action="ppaction://hlinksldjump"/>
            <a:extLst>
              <a:ext uri="{FF2B5EF4-FFF2-40B4-BE49-F238E27FC236}">
                <a16:creationId xmlns:a16="http://schemas.microsoft.com/office/drawing/2014/main" id="{1866783D-890E-4899-8FBA-C3CE5B0F86A8}"/>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6" name="4E92DA43-5712-40E9-AFDC-2C1062C78C6F" descr="7646DFF2-B812-4635-AA57-5171E34E5A45@chrc">
            <a:extLst>
              <a:ext uri="{FF2B5EF4-FFF2-40B4-BE49-F238E27FC236}">
                <a16:creationId xmlns:a16="http://schemas.microsoft.com/office/drawing/2014/main" id="{CB0BEEE0-E622-40BE-A7FD-F5AD55DB76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80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41726"/>
            <a:ext cx="6840072" cy="892552"/>
          </a:xfrm>
          <a:prstGeom prst="rect">
            <a:avLst/>
          </a:prstGeom>
          <a:noFill/>
        </p:spPr>
        <p:txBody>
          <a:bodyPr wrap="square">
            <a:spAutoFit/>
          </a:bodyPr>
          <a:lstStyle/>
          <a:p>
            <a:pPr lvl="0">
              <a:defRPr/>
            </a:pPr>
            <a:r>
              <a:rPr lang="fr-CA" sz="2600" b="1" dirty="0">
                <a:solidFill>
                  <a:srgbClr val="183059"/>
                </a:solidFill>
                <a:latin typeface="Arial Narrow" panose="020B0606020202030204" pitchFamily="34" charset="0"/>
                <a:cs typeface="Aharoni" panose="02010803020104030203" pitchFamily="2" charset="-79"/>
              </a:rPr>
              <a:t>Y-a-t-il un paradoxe de l’obésité en ce qui concerne le pronostic en présence de FA</a:t>
            </a:r>
            <a:r>
              <a:rPr lang="en-CA" sz="2600" b="1" dirty="0">
                <a:solidFill>
                  <a:srgbClr val="183059"/>
                </a:solidFill>
                <a:latin typeface="Arial Narrow" panose="020B0606020202030204" pitchFamily="34" charset="0"/>
                <a:cs typeface="Aharoni" panose="02010803020104030203" pitchFamily="2" charset="-79"/>
              </a:rPr>
              <a:t>?</a:t>
            </a:r>
            <a:endParaRPr kumimoji="0" lang="en-CA" sz="2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96252" y="6391769"/>
            <a:ext cx="4901259" cy="2308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7" name="Picture 2" descr="Image result for hyperlink icon">
            <a:hlinkClick r:id="rId5" action="ppaction://hlinksldjump"/>
            <a:extLst>
              <a:ext uri="{FF2B5EF4-FFF2-40B4-BE49-F238E27FC236}">
                <a16:creationId xmlns:a16="http://schemas.microsoft.com/office/drawing/2014/main" id="{1866783D-890E-4899-8FBA-C3CE5B0F86A8}"/>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956E4A0-1AD6-4A07-B045-373CB8B0F669}"/>
              </a:ext>
            </a:extLst>
          </p:cNvPr>
          <p:cNvGrpSpPr/>
          <p:nvPr/>
        </p:nvGrpSpPr>
        <p:grpSpPr>
          <a:xfrm>
            <a:off x="-26200" y="827407"/>
            <a:ext cx="7185779" cy="5795194"/>
            <a:chOff x="1196109" y="32327"/>
            <a:chExt cx="6858000" cy="6858000"/>
          </a:xfrm>
        </p:grpSpPr>
        <p:pic>
          <p:nvPicPr>
            <p:cNvPr id="13" name="Picture 12">
              <a:extLst>
                <a:ext uri="{FF2B5EF4-FFF2-40B4-BE49-F238E27FC236}">
                  <a16:creationId xmlns:a16="http://schemas.microsoft.com/office/drawing/2014/main" id="{44C624DB-3FD0-4998-AC98-FDB24F5938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4" name="TextBox 13">
              <a:extLst>
                <a:ext uri="{FF2B5EF4-FFF2-40B4-BE49-F238E27FC236}">
                  <a16:creationId xmlns:a16="http://schemas.microsoft.com/office/drawing/2014/main" id="{724C4FC5-3A71-4047-9ADC-439EA896207D}"/>
                </a:ext>
              </a:extLst>
            </p:cNvPr>
            <p:cNvSpPr txBox="1"/>
            <p:nvPr/>
          </p:nvSpPr>
          <p:spPr>
            <a:xfrm rot="21121336">
              <a:off x="2415308" y="969235"/>
              <a:ext cx="4419601" cy="4370653"/>
            </a:xfrm>
            <a:prstGeom prst="rect">
              <a:avLst/>
            </a:prstGeom>
            <a:noFill/>
          </p:spPr>
          <p:txBody>
            <a:bodyPr wrap="square" rtlCol="0">
              <a:spAutoFit/>
            </a:bodyPr>
            <a:lstStyle/>
            <a:p>
              <a:pPr algn="ctr"/>
              <a:r>
                <a:rPr lang="fr-FR" dirty="0">
                  <a:solidFill>
                    <a:schemeClr val="accent1">
                      <a:lumMod val="75000"/>
                    </a:schemeClr>
                  </a:solidFill>
                  <a:latin typeface="Segoe Print" pitchFamily="2" charset="0"/>
                </a:rPr>
                <a:t>Il pourrait y avoir un paradoxe de l’obésité chez les patients atteints de FA, en particulier pour la mort toutes causes et la mort cardiovasculaire. Un paradoxe de l’obésité était également évident pour l’AVC/l’embolie systémique dans les études sur les AOD, avec un effet thérapeutique en faveur des AOD par rapport à la warfarine en termes d’efficacité et d’innocuité qui était significatif uniquement chez les patients ayant un poids normal. </a:t>
              </a:r>
              <a:endParaRPr lang="en-CA" dirty="0">
                <a:solidFill>
                  <a:schemeClr val="accent1">
                    <a:lumMod val="75000"/>
                  </a:schemeClr>
                </a:solidFill>
                <a:latin typeface="Segoe Print" pitchFamily="2" charset="0"/>
              </a:endParaRPr>
            </a:p>
          </p:txBody>
        </p:sp>
      </p:grpSp>
      <p:pic>
        <p:nvPicPr>
          <p:cNvPr id="15" name="Picture 14">
            <a:extLst>
              <a:ext uri="{FF2B5EF4-FFF2-40B4-BE49-F238E27FC236}">
                <a16:creationId xmlns:a16="http://schemas.microsoft.com/office/drawing/2014/main" id="{AB1CE13B-BB74-4E4B-A36B-6EB2E825D8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16" name="4E92DA43-5712-40E9-AFDC-2C1062C78C6F" descr="7646DFF2-B812-4635-AA57-5171E34E5A45@chrc">
            <a:extLst>
              <a:ext uri="{FF2B5EF4-FFF2-40B4-BE49-F238E27FC236}">
                <a16:creationId xmlns:a16="http://schemas.microsoft.com/office/drawing/2014/main" id="{CB0BEEE0-E622-40BE-A7FD-F5AD55DB7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273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10274"/>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85568" y="1211180"/>
            <a:ext cx="4814777"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13296"/>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6373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560192"/>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EFAAD7C1-80A1-48A1-881F-D3FC163CA0E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585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20586" y="184840"/>
            <a:ext cx="6544628" cy="830997"/>
          </a:xfrm>
          <a:prstGeom prst="rect">
            <a:avLst/>
          </a:prstGeom>
          <a:noFill/>
        </p:spPr>
        <p:txBody>
          <a:bodyPr wrap="square">
            <a:spAutoFit/>
          </a:bodyPr>
          <a:lstStyle/>
          <a:p>
            <a:pPr>
              <a:defRPr/>
            </a:pPr>
            <a:r>
              <a:rPr lang="fr-CA" sz="2400" b="1" dirty="0">
                <a:solidFill>
                  <a:srgbClr val="183059"/>
                </a:solidFill>
                <a:latin typeface="Arial Narrow" panose="020B0606020202030204" pitchFamily="34" charset="0"/>
                <a:cs typeface="Aharoni" panose="02010803020104030203" pitchFamily="2" charset="-79"/>
              </a:rPr>
              <a:t>Caractéristiques pharmacocinétiques et principales voies de clairance des anticoagulants oraux directs</a:t>
            </a:r>
            <a:endParaRPr lang="fr-CA" sz="2400" b="1" dirty="0">
              <a:solidFill>
                <a:srgbClr val="356AC1"/>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402109"/>
            <a:ext cx="6064238" cy="230832"/>
          </a:xfrm>
          <a:prstGeom prst="rect">
            <a:avLst/>
          </a:prstGeom>
          <a:noFill/>
        </p:spPr>
        <p:txBody>
          <a:bodyPr wrap="square" rtlCol="0">
            <a:spAutoFit/>
          </a:bodyPr>
          <a:lstStyle/>
          <a:p>
            <a:pPr defTabSz="914400"/>
            <a:r>
              <a:rPr lang="en-CA" sz="900" dirty="0">
                <a:solidFill>
                  <a:schemeClr val="bg1"/>
                </a:solidFill>
                <a:latin typeface="Arial Narrow" panose="020B0606020202030204" pitchFamily="34" charset="0"/>
              </a:rPr>
              <a:t>Qamar A et al. Oral Anticoagulation in Patients with Liver Disease. J Am Coll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2018;71:2162-2175</a:t>
            </a:r>
          </a:p>
        </p:txBody>
      </p:sp>
      <p:pic>
        <p:nvPicPr>
          <p:cNvPr id="4" name="Picture 3" descr="A close up of a logo&#10;&#10;Description automatically generated">
            <a:extLst>
              <a:ext uri="{FF2B5EF4-FFF2-40B4-BE49-F238E27FC236}">
                <a16:creationId xmlns:a16="http://schemas.microsoft.com/office/drawing/2014/main" id="{BB8212E6-9561-43BF-8792-B228A74BB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89" y="2002237"/>
            <a:ext cx="1764577" cy="1150505"/>
          </a:xfrm>
          <a:prstGeom prst="rect">
            <a:avLst/>
          </a:prstGeom>
        </p:spPr>
      </p:pic>
      <p:pic>
        <p:nvPicPr>
          <p:cNvPr id="6" name="Picture 5">
            <a:extLst>
              <a:ext uri="{FF2B5EF4-FFF2-40B4-BE49-F238E27FC236}">
                <a16:creationId xmlns:a16="http://schemas.microsoft.com/office/drawing/2014/main" id="{0839C8F4-D6D0-4C7C-A349-4BD4CFEDE2A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872" y="2066705"/>
            <a:ext cx="752574" cy="470359"/>
          </a:xfrm>
          <a:prstGeom prst="rect">
            <a:avLst/>
          </a:prstGeom>
        </p:spPr>
      </p:pic>
      <p:sp>
        <p:nvSpPr>
          <p:cNvPr id="10" name="TextBox 9">
            <a:extLst>
              <a:ext uri="{FF2B5EF4-FFF2-40B4-BE49-F238E27FC236}">
                <a16:creationId xmlns:a16="http://schemas.microsoft.com/office/drawing/2014/main" id="{4DF326DF-AADD-4E51-8502-D8D4EACB54FF}"/>
              </a:ext>
            </a:extLst>
          </p:cNvPr>
          <p:cNvSpPr txBox="1"/>
          <p:nvPr/>
        </p:nvSpPr>
        <p:spPr>
          <a:xfrm>
            <a:off x="1333099" y="1330380"/>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Warfarine</a:t>
            </a:r>
            <a:endParaRPr lang="en-US" sz="1600" b="1" dirty="0">
              <a:latin typeface="Arial Narrow" panose="020B0606020202030204" pitchFamily="34" charset="0"/>
            </a:endParaRPr>
          </a:p>
        </p:txBody>
      </p:sp>
      <p:cxnSp>
        <p:nvCxnSpPr>
          <p:cNvPr id="12" name="Straight Arrow Connector 11">
            <a:extLst>
              <a:ext uri="{FF2B5EF4-FFF2-40B4-BE49-F238E27FC236}">
                <a16:creationId xmlns:a16="http://schemas.microsoft.com/office/drawing/2014/main" id="{D5BFF0E0-5509-40B3-BE24-DE89D12AA7B2}"/>
              </a:ext>
            </a:extLst>
          </p:cNvPr>
          <p:cNvCxnSpPr/>
          <p:nvPr/>
        </p:nvCxnSpPr>
        <p:spPr>
          <a:xfrm flipH="1">
            <a:off x="1312645" y="1665115"/>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A941F55-EDD7-4B39-B90D-00525F6C5E42}"/>
              </a:ext>
            </a:extLst>
          </p:cNvPr>
          <p:cNvCxnSpPr>
            <a:cxnSpLocks/>
          </p:cNvCxnSpPr>
          <p:nvPr/>
        </p:nvCxnSpPr>
        <p:spPr>
          <a:xfrm>
            <a:off x="2173706" y="1665115"/>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C524B57-1783-4B84-A7B2-7BDA59D3F256}"/>
              </a:ext>
            </a:extLst>
          </p:cNvPr>
          <p:cNvSpPr txBox="1"/>
          <p:nvPr/>
        </p:nvSpPr>
        <p:spPr>
          <a:xfrm>
            <a:off x="1985051" y="2048670"/>
            <a:ext cx="1097280" cy="461665"/>
          </a:xfrm>
          <a:prstGeom prst="rect">
            <a:avLst/>
          </a:prstGeom>
          <a:noFill/>
        </p:spPr>
        <p:txBody>
          <a:bodyPr wrap="square" rtlCol="0">
            <a:spAutoFit/>
          </a:bodyPr>
          <a:lstStyle/>
          <a:p>
            <a:pPr algn="ctr"/>
            <a:r>
              <a:rPr lang="en-CA" sz="1200" dirty="0">
                <a:latin typeface="Arial Narrow" panose="020B0606020202030204" pitchFamily="34" charset="0"/>
              </a:rPr>
              <a:t>0 % </a:t>
            </a:r>
            <a:r>
              <a:rPr lang="en-CA" sz="1200" dirty="0" err="1">
                <a:latin typeface="Arial Narrow" panose="020B0606020202030204" pitchFamily="34" charset="0"/>
              </a:rPr>
              <a:t>éliminé</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cxnSp>
        <p:nvCxnSpPr>
          <p:cNvPr id="20" name="Straight Arrow Connector 19">
            <a:extLst>
              <a:ext uri="{FF2B5EF4-FFF2-40B4-BE49-F238E27FC236}">
                <a16:creationId xmlns:a16="http://schemas.microsoft.com/office/drawing/2014/main" id="{78B409DA-0E6A-47A2-A1A5-5815E2DC2698}"/>
              </a:ext>
            </a:extLst>
          </p:cNvPr>
          <p:cNvCxnSpPr>
            <a:cxnSpLocks/>
          </p:cNvCxnSpPr>
          <p:nvPr/>
        </p:nvCxnSpPr>
        <p:spPr>
          <a:xfrm flipH="1">
            <a:off x="1080034" y="2761338"/>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A079A72-3BD7-4EBF-B897-2C28CDD8E708}"/>
              </a:ext>
            </a:extLst>
          </p:cNvPr>
          <p:cNvSpPr txBox="1"/>
          <p:nvPr/>
        </p:nvSpPr>
        <p:spPr>
          <a:xfrm>
            <a:off x="531394" y="3140321"/>
            <a:ext cx="1097280" cy="646331"/>
          </a:xfrm>
          <a:prstGeom prst="rect">
            <a:avLst/>
          </a:prstGeom>
          <a:noFill/>
        </p:spPr>
        <p:txBody>
          <a:bodyPr wrap="square" rtlCol="0">
            <a:spAutoFit/>
          </a:bodyPr>
          <a:lstStyle/>
          <a:p>
            <a:pPr algn="ctr"/>
            <a:r>
              <a:rPr lang="en-CA" sz="1200" dirty="0">
                <a:latin typeface="Arial Narrow" panose="020B0606020202030204" pitchFamily="34" charset="0"/>
              </a:rPr>
              <a:t>100 %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pic>
        <p:nvPicPr>
          <p:cNvPr id="23" name="Picture 22" descr="A close up of a logo&#10;&#10;Description automatically generated">
            <a:extLst>
              <a:ext uri="{FF2B5EF4-FFF2-40B4-BE49-F238E27FC236}">
                <a16:creationId xmlns:a16="http://schemas.microsoft.com/office/drawing/2014/main" id="{0BCD0A3E-7B6E-4502-994D-CF004257E8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3363" y="2028535"/>
            <a:ext cx="1542961" cy="1006011"/>
          </a:xfrm>
          <a:prstGeom prst="rect">
            <a:avLst/>
          </a:prstGeom>
        </p:spPr>
      </p:pic>
      <p:sp>
        <p:nvSpPr>
          <p:cNvPr id="24" name="TextBox 23">
            <a:extLst>
              <a:ext uri="{FF2B5EF4-FFF2-40B4-BE49-F238E27FC236}">
                <a16:creationId xmlns:a16="http://schemas.microsoft.com/office/drawing/2014/main" id="{F22816DC-8E8C-475D-A2BA-89796F2B45E0}"/>
              </a:ext>
            </a:extLst>
          </p:cNvPr>
          <p:cNvSpPr txBox="1"/>
          <p:nvPr/>
        </p:nvSpPr>
        <p:spPr>
          <a:xfrm>
            <a:off x="4336977" y="138815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Apixaban</a:t>
            </a:r>
            <a:endParaRPr lang="en-US" sz="1600" b="1" dirty="0">
              <a:latin typeface="Arial Narrow" panose="020B0606020202030204" pitchFamily="34" charset="0"/>
            </a:endParaRPr>
          </a:p>
        </p:txBody>
      </p:sp>
      <p:cxnSp>
        <p:nvCxnSpPr>
          <p:cNvPr id="25" name="Straight Arrow Connector 24">
            <a:extLst>
              <a:ext uri="{FF2B5EF4-FFF2-40B4-BE49-F238E27FC236}">
                <a16:creationId xmlns:a16="http://schemas.microsoft.com/office/drawing/2014/main" id="{238255A9-BA8D-42E3-B49B-DE811299C344}"/>
              </a:ext>
            </a:extLst>
          </p:cNvPr>
          <p:cNvCxnSpPr/>
          <p:nvPr/>
        </p:nvCxnSpPr>
        <p:spPr>
          <a:xfrm flipH="1">
            <a:off x="4365425" y="171581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7400894-2A8B-4D4B-8AE1-9E377640DBFC}"/>
              </a:ext>
            </a:extLst>
          </p:cNvPr>
          <p:cNvCxnSpPr>
            <a:cxnSpLocks/>
          </p:cNvCxnSpPr>
          <p:nvPr/>
        </p:nvCxnSpPr>
        <p:spPr>
          <a:xfrm>
            <a:off x="5226486" y="171581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7BC5144-F40B-4977-8874-FB60849D8FDA}"/>
              </a:ext>
            </a:extLst>
          </p:cNvPr>
          <p:cNvCxnSpPr>
            <a:cxnSpLocks/>
          </p:cNvCxnSpPr>
          <p:nvPr/>
        </p:nvCxnSpPr>
        <p:spPr>
          <a:xfrm flipH="1">
            <a:off x="4365425" y="275820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A9FD331-0BB6-4D51-88C6-B99ABE7C83A7}"/>
              </a:ext>
            </a:extLst>
          </p:cNvPr>
          <p:cNvSpPr txBox="1"/>
          <p:nvPr/>
        </p:nvSpPr>
        <p:spPr>
          <a:xfrm>
            <a:off x="3816785" y="3137187"/>
            <a:ext cx="1097280" cy="646331"/>
          </a:xfrm>
          <a:prstGeom prst="rect">
            <a:avLst/>
          </a:prstGeom>
          <a:noFill/>
        </p:spPr>
        <p:txBody>
          <a:bodyPr wrap="square" rtlCol="0">
            <a:spAutoFit/>
          </a:bodyPr>
          <a:lstStyle/>
          <a:p>
            <a:pPr algn="ctr"/>
            <a:r>
              <a:rPr lang="en-CA" sz="1200" dirty="0">
                <a:latin typeface="Arial Narrow" panose="020B0606020202030204" pitchFamily="34" charset="0"/>
              </a:rPr>
              <a:t>75%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29" name="Straight Arrow Connector 28">
            <a:extLst>
              <a:ext uri="{FF2B5EF4-FFF2-40B4-BE49-F238E27FC236}">
                <a16:creationId xmlns:a16="http://schemas.microsoft.com/office/drawing/2014/main" id="{F3F06819-E982-4CA9-9E63-A93F113F3005}"/>
              </a:ext>
            </a:extLst>
          </p:cNvPr>
          <p:cNvCxnSpPr>
            <a:cxnSpLocks/>
          </p:cNvCxnSpPr>
          <p:nvPr/>
        </p:nvCxnSpPr>
        <p:spPr>
          <a:xfrm flipH="1">
            <a:off x="5513239" y="257892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0B25B6D-ED4E-43A5-9AC1-7D135BE57C3B}"/>
              </a:ext>
            </a:extLst>
          </p:cNvPr>
          <p:cNvSpPr txBox="1"/>
          <p:nvPr/>
        </p:nvSpPr>
        <p:spPr>
          <a:xfrm>
            <a:off x="4964599" y="2997255"/>
            <a:ext cx="1097280" cy="461665"/>
          </a:xfrm>
          <a:prstGeom prst="rect">
            <a:avLst/>
          </a:prstGeom>
          <a:noFill/>
        </p:spPr>
        <p:txBody>
          <a:bodyPr wrap="square" rtlCol="0">
            <a:spAutoFit/>
          </a:bodyPr>
          <a:lstStyle/>
          <a:p>
            <a:pPr algn="ctr"/>
            <a:r>
              <a:rPr lang="en-CA" sz="1200" dirty="0">
                <a:latin typeface="Arial Narrow" panose="020B0606020202030204" pitchFamily="34" charset="0"/>
              </a:rPr>
              <a:t>25%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31" name="Picture 30">
            <a:extLst>
              <a:ext uri="{FF2B5EF4-FFF2-40B4-BE49-F238E27FC236}">
                <a16:creationId xmlns:a16="http://schemas.microsoft.com/office/drawing/2014/main" id="{0705AE49-AD31-41C0-A1A0-5D80BF336FC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1309" y="2078062"/>
            <a:ext cx="2015727" cy="1259830"/>
          </a:xfrm>
          <a:prstGeom prst="rect">
            <a:avLst/>
          </a:prstGeom>
        </p:spPr>
      </p:pic>
      <p:pic>
        <p:nvPicPr>
          <p:cNvPr id="32" name="Picture 31" descr="A close up of a logo&#10;&#10;Description automatically generated">
            <a:extLst>
              <a:ext uri="{FF2B5EF4-FFF2-40B4-BE49-F238E27FC236}">
                <a16:creationId xmlns:a16="http://schemas.microsoft.com/office/drawing/2014/main" id="{324F1B81-1D56-44D4-BB7A-086010E0F6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9746" y="2117444"/>
            <a:ext cx="707785" cy="461476"/>
          </a:xfrm>
          <a:prstGeom prst="rect">
            <a:avLst/>
          </a:prstGeom>
        </p:spPr>
      </p:pic>
      <p:sp>
        <p:nvSpPr>
          <p:cNvPr id="33" name="TextBox 32">
            <a:extLst>
              <a:ext uri="{FF2B5EF4-FFF2-40B4-BE49-F238E27FC236}">
                <a16:creationId xmlns:a16="http://schemas.microsoft.com/office/drawing/2014/main" id="{BDF6C391-2F50-4079-834A-F215CDD11DE9}"/>
              </a:ext>
            </a:extLst>
          </p:cNvPr>
          <p:cNvSpPr txBox="1"/>
          <p:nvPr/>
        </p:nvSpPr>
        <p:spPr>
          <a:xfrm>
            <a:off x="7385191" y="140351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Dabigatran</a:t>
            </a:r>
            <a:endParaRPr lang="en-US" sz="1600" b="1" dirty="0">
              <a:latin typeface="Arial Narrow" panose="020B0606020202030204" pitchFamily="34" charset="0"/>
            </a:endParaRPr>
          </a:p>
        </p:txBody>
      </p:sp>
      <p:cxnSp>
        <p:nvCxnSpPr>
          <p:cNvPr id="34" name="Straight Arrow Connector 33">
            <a:extLst>
              <a:ext uri="{FF2B5EF4-FFF2-40B4-BE49-F238E27FC236}">
                <a16:creationId xmlns:a16="http://schemas.microsoft.com/office/drawing/2014/main" id="{96A09427-FC99-4A15-890B-EBD87FBE019C}"/>
              </a:ext>
            </a:extLst>
          </p:cNvPr>
          <p:cNvCxnSpPr/>
          <p:nvPr/>
        </p:nvCxnSpPr>
        <p:spPr>
          <a:xfrm flipH="1">
            <a:off x="7413639" y="173117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AA561F4-D563-45CF-86AC-1BDEF010C525}"/>
              </a:ext>
            </a:extLst>
          </p:cNvPr>
          <p:cNvCxnSpPr>
            <a:cxnSpLocks/>
          </p:cNvCxnSpPr>
          <p:nvPr/>
        </p:nvCxnSpPr>
        <p:spPr>
          <a:xfrm>
            <a:off x="8274700" y="173117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68B155D-5459-4B7E-B273-099B210BD15D}"/>
              </a:ext>
            </a:extLst>
          </p:cNvPr>
          <p:cNvCxnSpPr>
            <a:cxnSpLocks/>
          </p:cNvCxnSpPr>
          <p:nvPr/>
        </p:nvCxnSpPr>
        <p:spPr>
          <a:xfrm flipH="1">
            <a:off x="7451309" y="248607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6E5472C3-2917-49BF-B56E-CF895097F86F}"/>
              </a:ext>
            </a:extLst>
          </p:cNvPr>
          <p:cNvSpPr txBox="1"/>
          <p:nvPr/>
        </p:nvSpPr>
        <p:spPr>
          <a:xfrm>
            <a:off x="6916061" y="2916192"/>
            <a:ext cx="1097280" cy="646331"/>
          </a:xfrm>
          <a:prstGeom prst="rect">
            <a:avLst/>
          </a:prstGeom>
          <a:noFill/>
        </p:spPr>
        <p:txBody>
          <a:bodyPr wrap="square" rtlCol="0">
            <a:spAutoFit/>
          </a:bodyPr>
          <a:lstStyle/>
          <a:p>
            <a:pPr algn="ctr"/>
            <a:r>
              <a:rPr lang="en-CA" sz="1200" dirty="0">
                <a:latin typeface="Arial Narrow" panose="020B0606020202030204" pitchFamily="34" charset="0"/>
              </a:rPr>
              <a:t>20%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38" name="Straight Arrow Connector 37">
            <a:extLst>
              <a:ext uri="{FF2B5EF4-FFF2-40B4-BE49-F238E27FC236}">
                <a16:creationId xmlns:a16="http://schemas.microsoft.com/office/drawing/2014/main" id="{6F035386-B58B-4CA7-A118-4F2986DB9434}"/>
              </a:ext>
            </a:extLst>
          </p:cNvPr>
          <p:cNvCxnSpPr>
            <a:cxnSpLocks/>
          </p:cNvCxnSpPr>
          <p:nvPr/>
        </p:nvCxnSpPr>
        <p:spPr>
          <a:xfrm flipH="1">
            <a:off x="8561453" y="333941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596E78DF-2F9F-4F83-8C51-D2C1CD0898A3}"/>
              </a:ext>
            </a:extLst>
          </p:cNvPr>
          <p:cNvSpPr txBox="1"/>
          <p:nvPr/>
        </p:nvSpPr>
        <p:spPr>
          <a:xfrm>
            <a:off x="8040272" y="3747049"/>
            <a:ext cx="1097280" cy="461665"/>
          </a:xfrm>
          <a:prstGeom prst="rect">
            <a:avLst/>
          </a:prstGeom>
          <a:noFill/>
        </p:spPr>
        <p:txBody>
          <a:bodyPr wrap="square" rtlCol="0">
            <a:spAutoFit/>
          </a:bodyPr>
          <a:lstStyle/>
          <a:p>
            <a:pPr algn="ctr"/>
            <a:r>
              <a:rPr lang="en-CA" sz="1200" dirty="0">
                <a:latin typeface="Arial Narrow" panose="020B0606020202030204" pitchFamily="34" charset="0"/>
              </a:rPr>
              <a:t>80%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40" name="Picture 39">
            <a:extLst>
              <a:ext uri="{FF2B5EF4-FFF2-40B4-BE49-F238E27FC236}">
                <a16:creationId xmlns:a16="http://schemas.microsoft.com/office/drawing/2014/main" id="{9FFFE38C-B7DF-442F-8672-04E9665DD12C}"/>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9916" y="4202684"/>
            <a:ext cx="1262366" cy="788979"/>
          </a:xfrm>
          <a:prstGeom prst="rect">
            <a:avLst/>
          </a:prstGeom>
        </p:spPr>
      </p:pic>
      <p:pic>
        <p:nvPicPr>
          <p:cNvPr id="41" name="Picture 40" descr="A close up of a logo&#10;&#10;Description automatically generated">
            <a:extLst>
              <a:ext uri="{FF2B5EF4-FFF2-40B4-BE49-F238E27FC236}">
                <a16:creationId xmlns:a16="http://schemas.microsoft.com/office/drawing/2014/main" id="{E74B6CC0-3C3F-4500-9103-27BB97481C3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2369" y="4197380"/>
            <a:ext cx="1269552" cy="827749"/>
          </a:xfrm>
          <a:prstGeom prst="rect">
            <a:avLst/>
          </a:prstGeom>
        </p:spPr>
      </p:pic>
      <p:sp>
        <p:nvSpPr>
          <p:cNvPr id="42" name="TextBox 41">
            <a:extLst>
              <a:ext uri="{FF2B5EF4-FFF2-40B4-BE49-F238E27FC236}">
                <a16:creationId xmlns:a16="http://schemas.microsoft.com/office/drawing/2014/main" id="{8CD8055D-BD55-46A7-8FF2-2FDC45FE328B}"/>
              </a:ext>
            </a:extLst>
          </p:cNvPr>
          <p:cNvSpPr txBox="1"/>
          <p:nvPr/>
        </p:nvSpPr>
        <p:spPr>
          <a:xfrm>
            <a:off x="2503391" y="3519473"/>
            <a:ext cx="1097280" cy="338554"/>
          </a:xfrm>
          <a:prstGeom prst="rect">
            <a:avLst/>
          </a:prstGeom>
          <a:noFill/>
        </p:spPr>
        <p:txBody>
          <a:bodyPr wrap="square" rtlCol="0">
            <a:spAutoFit/>
          </a:bodyPr>
          <a:lstStyle/>
          <a:p>
            <a:pPr algn="ctr"/>
            <a:r>
              <a:rPr lang="en-CA" sz="1600" b="1" dirty="0" err="1">
                <a:latin typeface="Arial Narrow" panose="020B0606020202030204" pitchFamily="34" charset="0"/>
              </a:rPr>
              <a:t>Édoxaban</a:t>
            </a:r>
            <a:endParaRPr lang="en-US" sz="1600" b="1" dirty="0">
              <a:latin typeface="Arial Narrow" panose="020B0606020202030204" pitchFamily="34" charset="0"/>
            </a:endParaRPr>
          </a:p>
        </p:txBody>
      </p:sp>
      <p:cxnSp>
        <p:nvCxnSpPr>
          <p:cNvPr id="43" name="Straight Arrow Connector 42">
            <a:extLst>
              <a:ext uri="{FF2B5EF4-FFF2-40B4-BE49-F238E27FC236}">
                <a16:creationId xmlns:a16="http://schemas.microsoft.com/office/drawing/2014/main" id="{7A23DBCF-EBE9-4A3F-983C-F25A42E12F5E}"/>
              </a:ext>
            </a:extLst>
          </p:cNvPr>
          <p:cNvCxnSpPr/>
          <p:nvPr/>
        </p:nvCxnSpPr>
        <p:spPr>
          <a:xfrm flipH="1">
            <a:off x="2531839" y="384713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6619895-2854-471E-96D2-277D2DAE3DFB}"/>
              </a:ext>
            </a:extLst>
          </p:cNvPr>
          <p:cNvCxnSpPr>
            <a:cxnSpLocks/>
          </p:cNvCxnSpPr>
          <p:nvPr/>
        </p:nvCxnSpPr>
        <p:spPr>
          <a:xfrm>
            <a:off x="3392900" y="384713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7DA3D0B-0DE7-4A6A-B22C-90261F0E0827}"/>
              </a:ext>
            </a:extLst>
          </p:cNvPr>
          <p:cNvCxnSpPr>
            <a:cxnSpLocks/>
          </p:cNvCxnSpPr>
          <p:nvPr/>
        </p:nvCxnSpPr>
        <p:spPr>
          <a:xfrm flipH="1">
            <a:off x="2471679" y="476920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A1A834C-AF97-41BD-9ECC-59FACF7A7DD4}"/>
              </a:ext>
            </a:extLst>
          </p:cNvPr>
          <p:cNvSpPr txBox="1"/>
          <p:nvPr/>
        </p:nvSpPr>
        <p:spPr>
          <a:xfrm>
            <a:off x="1917023" y="5244444"/>
            <a:ext cx="1097280" cy="646331"/>
          </a:xfrm>
          <a:prstGeom prst="rect">
            <a:avLst/>
          </a:prstGeom>
          <a:noFill/>
        </p:spPr>
        <p:txBody>
          <a:bodyPr wrap="square" rtlCol="0">
            <a:spAutoFit/>
          </a:bodyPr>
          <a:lstStyle/>
          <a:p>
            <a:pPr algn="ctr"/>
            <a:r>
              <a:rPr lang="en-CA" sz="1200" dirty="0">
                <a:latin typeface="Arial Narrow" panose="020B0606020202030204" pitchFamily="34" charset="0"/>
              </a:rPr>
              <a:t>50%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49" name="Straight Arrow Connector 48">
            <a:extLst>
              <a:ext uri="{FF2B5EF4-FFF2-40B4-BE49-F238E27FC236}">
                <a16:creationId xmlns:a16="http://schemas.microsoft.com/office/drawing/2014/main" id="{B75B37F3-3C57-4A9E-BD40-C84A7F04F895}"/>
              </a:ext>
            </a:extLst>
          </p:cNvPr>
          <p:cNvCxnSpPr>
            <a:cxnSpLocks/>
          </p:cNvCxnSpPr>
          <p:nvPr/>
        </p:nvCxnSpPr>
        <p:spPr>
          <a:xfrm flipH="1">
            <a:off x="3741149" y="5042055"/>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66F042F-5600-4581-91C8-9303C88EBB96}"/>
              </a:ext>
            </a:extLst>
          </p:cNvPr>
          <p:cNvSpPr txBox="1"/>
          <p:nvPr/>
        </p:nvSpPr>
        <p:spPr>
          <a:xfrm>
            <a:off x="3225165" y="5453956"/>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51" name="Picture 50">
            <a:extLst>
              <a:ext uri="{FF2B5EF4-FFF2-40B4-BE49-F238E27FC236}">
                <a16:creationId xmlns:a16="http://schemas.microsoft.com/office/drawing/2014/main" id="{A716DA02-69AF-42A2-B146-DF75AEACD97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8875" y="4239191"/>
            <a:ext cx="892453" cy="557784"/>
          </a:xfrm>
          <a:prstGeom prst="rect">
            <a:avLst/>
          </a:prstGeom>
        </p:spPr>
      </p:pic>
      <p:pic>
        <p:nvPicPr>
          <p:cNvPr id="52" name="Picture 51" descr="A close up of a logo&#10;&#10;Description automatically generated">
            <a:extLst>
              <a:ext uri="{FF2B5EF4-FFF2-40B4-BE49-F238E27FC236}">
                <a16:creationId xmlns:a16="http://schemas.microsoft.com/office/drawing/2014/main" id="{E6EB45CD-FFFC-4EFB-A63F-E36E9E0344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26254" y="4207237"/>
            <a:ext cx="1402454" cy="914400"/>
          </a:xfrm>
          <a:prstGeom prst="rect">
            <a:avLst/>
          </a:prstGeom>
        </p:spPr>
      </p:pic>
      <p:sp>
        <p:nvSpPr>
          <p:cNvPr id="53" name="TextBox 52">
            <a:extLst>
              <a:ext uri="{FF2B5EF4-FFF2-40B4-BE49-F238E27FC236}">
                <a16:creationId xmlns:a16="http://schemas.microsoft.com/office/drawing/2014/main" id="{7AFF5119-C5FD-4E84-8540-54B50B79C43E}"/>
              </a:ext>
            </a:extLst>
          </p:cNvPr>
          <p:cNvSpPr txBox="1"/>
          <p:nvPr/>
        </p:nvSpPr>
        <p:spPr>
          <a:xfrm>
            <a:off x="5483160" y="3534833"/>
            <a:ext cx="1290608" cy="338554"/>
          </a:xfrm>
          <a:prstGeom prst="rect">
            <a:avLst/>
          </a:prstGeom>
          <a:noFill/>
        </p:spPr>
        <p:txBody>
          <a:bodyPr wrap="square" rtlCol="0">
            <a:spAutoFit/>
          </a:bodyPr>
          <a:lstStyle/>
          <a:p>
            <a:pPr algn="ctr"/>
            <a:r>
              <a:rPr lang="en-CA" sz="1600" b="1" dirty="0">
                <a:latin typeface="Arial Narrow" panose="020B0606020202030204" pitchFamily="34" charset="0"/>
              </a:rPr>
              <a:t>Rivaroxaban</a:t>
            </a:r>
            <a:endParaRPr lang="en-US" sz="1600" b="1" dirty="0">
              <a:latin typeface="Arial Narrow" panose="020B0606020202030204" pitchFamily="34" charset="0"/>
            </a:endParaRPr>
          </a:p>
        </p:txBody>
      </p:sp>
      <p:cxnSp>
        <p:nvCxnSpPr>
          <p:cNvPr id="54" name="Straight Arrow Connector 53">
            <a:extLst>
              <a:ext uri="{FF2B5EF4-FFF2-40B4-BE49-F238E27FC236}">
                <a16:creationId xmlns:a16="http://schemas.microsoft.com/office/drawing/2014/main" id="{402FC0B1-AAB8-4E21-AC31-6D272B22575E}"/>
              </a:ext>
            </a:extLst>
          </p:cNvPr>
          <p:cNvCxnSpPr/>
          <p:nvPr/>
        </p:nvCxnSpPr>
        <p:spPr>
          <a:xfrm flipH="1">
            <a:off x="5580053" y="386249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C3B0-594C-4926-9E3D-30B7C2D647CE}"/>
              </a:ext>
            </a:extLst>
          </p:cNvPr>
          <p:cNvCxnSpPr>
            <a:cxnSpLocks/>
          </p:cNvCxnSpPr>
          <p:nvPr/>
        </p:nvCxnSpPr>
        <p:spPr>
          <a:xfrm>
            <a:off x="6441114" y="386249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E344F0E-96A5-4FD3-87C2-A66A2AD14952}"/>
              </a:ext>
            </a:extLst>
          </p:cNvPr>
          <p:cNvCxnSpPr>
            <a:cxnSpLocks/>
          </p:cNvCxnSpPr>
          <p:nvPr/>
        </p:nvCxnSpPr>
        <p:spPr>
          <a:xfrm flipH="1">
            <a:off x="5634745" y="4846766"/>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37EFE622-D8A3-4CCD-8D0F-B6DE800F5140}"/>
              </a:ext>
            </a:extLst>
          </p:cNvPr>
          <p:cNvSpPr txBox="1"/>
          <p:nvPr/>
        </p:nvSpPr>
        <p:spPr>
          <a:xfrm>
            <a:off x="5092547" y="5253108"/>
            <a:ext cx="1097280" cy="646331"/>
          </a:xfrm>
          <a:prstGeom prst="rect">
            <a:avLst/>
          </a:prstGeom>
          <a:noFill/>
        </p:spPr>
        <p:txBody>
          <a:bodyPr wrap="square" rtlCol="0">
            <a:spAutoFit/>
          </a:bodyPr>
          <a:lstStyle/>
          <a:p>
            <a:pPr algn="ctr"/>
            <a:r>
              <a:rPr lang="en-CA" sz="1200" dirty="0">
                <a:latin typeface="Arial Narrow" panose="020B0606020202030204" pitchFamily="34" charset="0"/>
              </a:rPr>
              <a:t>65%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58" name="Straight Arrow Connector 57">
            <a:extLst>
              <a:ext uri="{FF2B5EF4-FFF2-40B4-BE49-F238E27FC236}">
                <a16:creationId xmlns:a16="http://schemas.microsoft.com/office/drawing/2014/main" id="{6B517B90-BEF1-4FDA-96DB-30DD9C3715E4}"/>
              </a:ext>
            </a:extLst>
          </p:cNvPr>
          <p:cNvCxnSpPr>
            <a:cxnSpLocks/>
          </p:cNvCxnSpPr>
          <p:nvPr/>
        </p:nvCxnSpPr>
        <p:spPr>
          <a:xfrm flipH="1">
            <a:off x="6751524" y="485215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EE429000-30C1-464B-91DC-DAB5EAE05234}"/>
              </a:ext>
            </a:extLst>
          </p:cNvPr>
          <p:cNvSpPr txBox="1"/>
          <p:nvPr/>
        </p:nvSpPr>
        <p:spPr>
          <a:xfrm>
            <a:off x="6189827" y="5258493"/>
            <a:ext cx="1097280" cy="461665"/>
          </a:xfrm>
          <a:prstGeom prst="rect">
            <a:avLst/>
          </a:prstGeom>
          <a:noFill/>
        </p:spPr>
        <p:txBody>
          <a:bodyPr wrap="square" rtlCol="0">
            <a:spAutoFit/>
          </a:bodyPr>
          <a:lstStyle/>
          <a:p>
            <a:pPr algn="ctr"/>
            <a:r>
              <a:rPr lang="en-CA" sz="1200" dirty="0">
                <a:latin typeface="Arial Narrow" panose="020B0606020202030204" pitchFamily="34" charset="0"/>
              </a:rPr>
              <a:t>35%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sp>
        <p:nvSpPr>
          <p:cNvPr id="15" name="TextBox 14">
            <a:extLst>
              <a:ext uri="{FF2B5EF4-FFF2-40B4-BE49-F238E27FC236}">
                <a16:creationId xmlns:a16="http://schemas.microsoft.com/office/drawing/2014/main" id="{CFEE19BF-ADE9-418B-A1F5-D63DBECCD3DB}"/>
              </a:ext>
            </a:extLst>
          </p:cNvPr>
          <p:cNvSpPr txBox="1"/>
          <p:nvPr/>
        </p:nvSpPr>
        <p:spPr>
          <a:xfrm>
            <a:off x="54313" y="5836545"/>
            <a:ext cx="9089687" cy="261610"/>
          </a:xfrm>
          <a:prstGeom prst="rect">
            <a:avLst/>
          </a:prstGeom>
          <a:noFill/>
        </p:spPr>
        <p:txBody>
          <a:bodyPr wrap="square" rtlCol="0">
            <a:spAutoFit/>
          </a:bodyPr>
          <a:lstStyle/>
          <a:p>
            <a:pPr algn="ctr"/>
            <a:r>
              <a:rPr lang="en-CA" sz="1100" b="1" dirty="0" err="1">
                <a:latin typeface="Arial Narrow" panose="020B0606020202030204" pitchFamily="34" charset="0"/>
              </a:rPr>
              <a:t>Dans</a:t>
            </a:r>
            <a:r>
              <a:rPr lang="en-CA" sz="1100" b="1" dirty="0">
                <a:latin typeface="Arial Narrow" panose="020B0606020202030204" pitchFamily="34" charset="0"/>
              </a:rPr>
              <a:t> </a:t>
            </a:r>
            <a:r>
              <a:rPr lang="en-CA" sz="1100" b="1" dirty="0" err="1">
                <a:latin typeface="Arial Narrow" panose="020B0606020202030204" pitchFamily="34" charset="0"/>
              </a:rPr>
              <a:t>cette</a:t>
            </a:r>
            <a:r>
              <a:rPr lang="en-CA" sz="1100" b="1" dirty="0">
                <a:latin typeface="Arial Narrow" panose="020B0606020202030204" pitchFamily="34" charset="0"/>
              </a:rPr>
              <a:t> figure, la </a:t>
            </a:r>
            <a:r>
              <a:rPr lang="en-CA" sz="1100" b="1" dirty="0" err="1">
                <a:latin typeface="Arial Narrow" panose="020B0606020202030204" pitchFamily="34" charset="0"/>
              </a:rPr>
              <a:t>taille</a:t>
            </a:r>
            <a:r>
              <a:rPr lang="en-CA" sz="1100" b="1" dirty="0">
                <a:latin typeface="Arial Narrow" panose="020B0606020202030204" pitchFamily="34" charset="0"/>
              </a:rPr>
              <a:t> du </a:t>
            </a:r>
            <a:r>
              <a:rPr lang="en-CA" sz="1100" b="1" dirty="0" err="1">
                <a:latin typeface="Arial Narrow" panose="020B0606020202030204" pitchFamily="34" charset="0"/>
              </a:rPr>
              <a:t>foie</a:t>
            </a:r>
            <a:r>
              <a:rPr lang="en-CA" sz="1100" b="1" dirty="0">
                <a:latin typeface="Arial Narrow" panose="020B0606020202030204" pitchFamily="34" charset="0"/>
              </a:rPr>
              <a:t> et des reins </a:t>
            </a:r>
            <a:r>
              <a:rPr lang="en-CA" sz="1100" b="1" dirty="0" err="1">
                <a:latin typeface="Arial Narrow" panose="020B0606020202030204" pitchFamily="34" charset="0"/>
              </a:rPr>
              <a:t>montre</a:t>
            </a:r>
            <a:r>
              <a:rPr lang="en-CA" sz="1100" b="1" dirty="0">
                <a:latin typeface="Arial Narrow" panose="020B0606020202030204" pitchFamily="34" charset="0"/>
              </a:rPr>
              <a:t> le </a:t>
            </a:r>
            <a:r>
              <a:rPr lang="en-CA" sz="1100" b="1" dirty="0" err="1">
                <a:latin typeface="Arial Narrow" panose="020B0606020202030204" pitchFamily="34" charset="0"/>
              </a:rPr>
              <a:t>degré</a:t>
            </a:r>
            <a:r>
              <a:rPr lang="en-CA" sz="1100" b="1" dirty="0">
                <a:latin typeface="Arial Narrow" panose="020B0606020202030204" pitchFamily="34" charset="0"/>
              </a:rPr>
              <a:t> de contribution de </a:t>
            </a:r>
            <a:r>
              <a:rPr lang="en-CA" sz="1100" b="1" dirty="0" err="1">
                <a:latin typeface="Arial Narrow" panose="020B0606020202030204" pitchFamily="34" charset="0"/>
              </a:rPr>
              <a:t>l’organe</a:t>
            </a:r>
            <a:r>
              <a:rPr lang="en-CA" sz="1100" b="1" dirty="0">
                <a:latin typeface="Arial Narrow" panose="020B0606020202030204" pitchFamily="34" charset="0"/>
              </a:rPr>
              <a:t> à la </a:t>
            </a:r>
            <a:r>
              <a:rPr lang="en-CA" sz="1100" b="1" dirty="0" err="1">
                <a:latin typeface="Arial Narrow" panose="020B0606020202030204" pitchFamily="34" charset="0"/>
              </a:rPr>
              <a:t>clairance</a:t>
            </a:r>
            <a:r>
              <a:rPr lang="en-CA" sz="1100" b="1" dirty="0">
                <a:latin typeface="Arial Narrow" panose="020B0606020202030204" pitchFamily="34" charset="0"/>
              </a:rPr>
              <a:t> de </a:t>
            </a:r>
            <a:r>
              <a:rPr lang="en-CA" sz="1100" b="1" dirty="0" err="1">
                <a:latin typeface="Arial Narrow" panose="020B0606020202030204" pitchFamily="34" charset="0"/>
              </a:rPr>
              <a:t>l’agent</a:t>
            </a:r>
            <a:r>
              <a:rPr lang="en-CA" sz="1100" b="1" dirty="0">
                <a:latin typeface="Arial Narrow" panose="020B0606020202030204" pitchFamily="34" charset="0"/>
              </a:rPr>
              <a:t> anticoagulant  </a:t>
            </a:r>
            <a:endParaRPr lang="en-US" sz="1100" b="1" dirty="0">
              <a:latin typeface="Arial Narrow" panose="020B0606020202030204" pitchFamily="34" charset="0"/>
            </a:endParaRPr>
          </a:p>
        </p:txBody>
      </p:sp>
      <p:pic>
        <p:nvPicPr>
          <p:cNvPr id="60" name="Picture 2" descr="Image result for hyperlink icon">
            <a:hlinkClick r:id="rId14" action="ppaction://hlinksldjump"/>
            <a:extLst>
              <a:ext uri="{FF2B5EF4-FFF2-40B4-BE49-F238E27FC236}">
                <a16:creationId xmlns:a16="http://schemas.microsoft.com/office/drawing/2014/main" id="{E03D32DE-A64B-4A6A-99F4-48BB06BC501F}"/>
              </a:ext>
            </a:extLst>
          </p:cNvPr>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5" name="4E92DA43-5712-40E9-AFDC-2C1062C78C6F" descr="7646DFF2-B812-4635-AA57-5171E34E5A45@chrc">
            <a:extLst>
              <a:ext uri="{FF2B5EF4-FFF2-40B4-BE49-F238E27FC236}">
                <a16:creationId xmlns:a16="http://schemas.microsoft.com/office/drawing/2014/main" id="{FCEDF8A2-B860-4F8D-A5CA-797BD6C30A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94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5035" y="90124"/>
            <a:ext cx="6654264" cy="830997"/>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Mécanismes entraînant un taux accru de thrombose et d’hémorragie en présence d’une maladie hépatique</a:t>
            </a:r>
            <a:endParaRPr kumimoji="0" lang="fr-FR"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46264"/>
            <a:ext cx="8988258" cy="400110"/>
          </a:xfrm>
          <a:prstGeom prst="rect">
            <a:avLst/>
          </a:prstGeom>
          <a:noFill/>
        </p:spPr>
        <p:txBody>
          <a:bodyPr wrap="square" rtlCol="0">
            <a:spAutoFit/>
          </a:bodyPr>
          <a:lstStyle/>
          <a:p>
            <a:pPr defTabSz="914400"/>
            <a:r>
              <a:rPr lang="fr-FR" sz="1000" dirty="0">
                <a:solidFill>
                  <a:schemeClr val="bg1"/>
                </a:solidFill>
                <a:latin typeface="Arial Narrow" panose="020B0606020202030204" pitchFamily="34" charset="0"/>
              </a:rPr>
              <a:t>ADAMTS 13 ¼ une </a:t>
            </a:r>
            <a:r>
              <a:rPr lang="fr-FR" sz="1000" dirty="0" err="1">
                <a:solidFill>
                  <a:schemeClr val="bg1"/>
                </a:solidFill>
                <a:latin typeface="Arial Narrow" panose="020B0606020202030204" pitchFamily="34" charset="0"/>
              </a:rPr>
              <a:t>désintegrine</a:t>
            </a:r>
            <a:r>
              <a:rPr lang="fr-FR" sz="1000" dirty="0">
                <a:solidFill>
                  <a:schemeClr val="bg1"/>
                </a:solidFill>
                <a:latin typeface="Arial Narrow" panose="020B0606020202030204" pitchFamily="34" charset="0"/>
              </a:rPr>
              <a:t> et </a:t>
            </a:r>
            <a:r>
              <a:rPr lang="fr-FR" sz="1000" dirty="0" err="1">
                <a:solidFill>
                  <a:schemeClr val="bg1"/>
                </a:solidFill>
                <a:latin typeface="Arial Narrow" panose="020B0606020202030204" pitchFamily="34" charset="0"/>
              </a:rPr>
              <a:t>métalloprotéase</a:t>
            </a:r>
            <a:r>
              <a:rPr lang="fr-FR" sz="1000" dirty="0">
                <a:solidFill>
                  <a:schemeClr val="bg1"/>
                </a:solidFill>
                <a:latin typeface="Arial Narrow" panose="020B0606020202030204" pitchFamily="34" charset="0"/>
              </a:rPr>
              <a:t> avec </a:t>
            </a:r>
            <a:r>
              <a:rPr lang="fr-FR" sz="1000" dirty="0" err="1">
                <a:solidFill>
                  <a:schemeClr val="bg1"/>
                </a:solidFill>
                <a:latin typeface="Arial Narrow" panose="020B0606020202030204" pitchFamily="34" charset="0"/>
              </a:rPr>
              <a:t>thrombospondine</a:t>
            </a:r>
            <a:r>
              <a:rPr lang="fr-FR" sz="1000" dirty="0">
                <a:solidFill>
                  <a:schemeClr val="bg1"/>
                </a:solidFill>
                <a:latin typeface="Arial Narrow" panose="020B0606020202030204" pitchFamily="34" charset="0"/>
              </a:rPr>
              <a:t> de type 1 motif 13; PAI ¼ inhibiteur de l’activateur du plasminogène; TAFI ¼ inhibiteur de la fibrinolyse activé par la thrombine; TFPI ¼ inhibiteur de la voie du facteur tissulaire.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09906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scale&#10;&#10;Description automatically generated">
            <a:extLst>
              <a:ext uri="{FF2B5EF4-FFF2-40B4-BE49-F238E27FC236}">
                <a16:creationId xmlns:a16="http://schemas.microsoft.com/office/drawing/2014/main" id="{D9B4ADE7-DD55-49F4-9C2F-E75486668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1043" y="1242901"/>
            <a:ext cx="1741913" cy="1452755"/>
          </a:xfrm>
          <a:prstGeom prst="rect">
            <a:avLst/>
          </a:prstGeom>
        </p:spPr>
      </p:pic>
      <p:sp>
        <p:nvSpPr>
          <p:cNvPr id="61" name="TextBox 60">
            <a:extLst>
              <a:ext uri="{FF2B5EF4-FFF2-40B4-BE49-F238E27FC236}">
                <a16:creationId xmlns:a16="http://schemas.microsoft.com/office/drawing/2014/main" id="{A2748C94-CC1A-4AF8-99E9-9C4DD0E14DB1}"/>
              </a:ext>
            </a:extLst>
          </p:cNvPr>
          <p:cNvSpPr txBox="1"/>
          <p:nvPr/>
        </p:nvSpPr>
        <p:spPr>
          <a:xfrm>
            <a:off x="65035" y="6599856"/>
            <a:ext cx="7792362" cy="215444"/>
          </a:xfrm>
          <a:prstGeom prst="rect">
            <a:avLst/>
          </a:prstGeom>
          <a:noFill/>
        </p:spPr>
        <p:txBody>
          <a:bodyPr wrap="square" rtlCol="0">
            <a:spAutoFit/>
          </a:bodyPr>
          <a:lstStyle/>
          <a:p>
            <a:r>
              <a:rPr lang="en-US" sz="800" dirty="0" err="1">
                <a:solidFill>
                  <a:schemeClr val="bg1"/>
                </a:solidFill>
                <a:latin typeface="Arial Narrow" panose="020B0606020202030204" pitchFamily="34" charset="0"/>
              </a:rPr>
              <a:t>Qamar</a:t>
            </a:r>
            <a:r>
              <a:rPr lang="en-US" sz="800" dirty="0">
                <a:solidFill>
                  <a:schemeClr val="bg1"/>
                </a:solidFill>
                <a:latin typeface="Arial Narrow" panose="020B0606020202030204" pitchFamily="34" charset="0"/>
              </a:rPr>
              <a:t> A et al. Oral Anticoagulation in Patients with Liver Disease. J Am </a:t>
            </a:r>
            <a:r>
              <a:rPr lang="en-US" sz="800" dirty="0" err="1">
                <a:solidFill>
                  <a:schemeClr val="bg1"/>
                </a:solidFill>
                <a:latin typeface="Arial Narrow" panose="020B0606020202030204" pitchFamily="34" charset="0"/>
              </a:rPr>
              <a:t>Coll</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pic>
        <p:nvPicPr>
          <p:cNvPr id="62" name="Picture 2" descr="Image result for hyperlink icon">
            <a:hlinkClick r:id="rId6" action="ppaction://hlinksldjump"/>
            <a:extLst>
              <a:ext uri="{FF2B5EF4-FFF2-40B4-BE49-F238E27FC236}">
                <a16:creationId xmlns:a16="http://schemas.microsoft.com/office/drawing/2014/main" id="{C841FED2-6AFB-46F3-8A20-B434C5E063B6}"/>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159B1A-ED27-438B-81B1-46109443DF0C}"/>
              </a:ext>
            </a:extLst>
          </p:cNvPr>
          <p:cNvPicPr>
            <a:picLocks noChangeAspect="1"/>
          </p:cNvPicPr>
          <p:nvPr/>
        </p:nvPicPr>
        <p:blipFill>
          <a:blip r:embed="rId8"/>
          <a:stretch>
            <a:fillRect/>
          </a:stretch>
        </p:blipFill>
        <p:spPr>
          <a:xfrm>
            <a:off x="873716" y="2555648"/>
            <a:ext cx="7335741" cy="3613322"/>
          </a:xfrm>
          <a:prstGeom prst="rect">
            <a:avLst/>
          </a:prstGeom>
          <a:ln>
            <a:noFill/>
          </a:ln>
          <a:effectLst>
            <a:outerShdw blurRad="292100" dist="139700" dir="2700000" algn="tl" rotWithShape="0">
              <a:srgbClr val="333333">
                <a:alpha val="65000"/>
              </a:srgbClr>
            </a:outerShdw>
          </a:effectLst>
        </p:spPr>
      </p:pic>
      <p:pic>
        <p:nvPicPr>
          <p:cNvPr id="12" name="4E92DA43-5712-40E9-AFDC-2C1062C78C6F" descr="7646DFF2-B812-4635-AA57-5171E34E5A45@chrc">
            <a:extLst>
              <a:ext uri="{FF2B5EF4-FFF2-40B4-BE49-F238E27FC236}">
                <a16:creationId xmlns:a16="http://schemas.microsoft.com/office/drawing/2014/main" id="{27BA3B24-B0DC-419C-8DFF-1C34B3F865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4215" y="9012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424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0586" y="136712"/>
            <a:ext cx="6544628" cy="1077218"/>
          </a:xfrm>
          <a:prstGeom prst="rect">
            <a:avLst/>
          </a:prstGeom>
          <a:noFill/>
        </p:spPr>
        <p:txBody>
          <a:bodyPr wrap="square">
            <a:spAutoFit/>
          </a:bodyPr>
          <a:lstStyle/>
          <a:p>
            <a:pPr lvl="0">
              <a:defRPr/>
            </a:pPr>
            <a:r>
              <a:rPr lang="fr-CH" sz="1600" b="1" dirty="0">
                <a:solidFill>
                  <a:srgbClr val="183059"/>
                </a:solidFill>
                <a:latin typeface="Arial Narrow" panose="020B0606020202030204" pitchFamily="34" charset="0"/>
                <a:cs typeface="Aharoni" panose="02010803020104030203" pitchFamily="2" charset="-79"/>
              </a:rPr>
              <a:t>Résumé des recommandations de la FDA américaine et de l’Agence européenne des médicaments (AEM) pour l’utilisation de la warfarine et des AOD chez les patients atteints de FA ou de TEV sur la base de la gravité de la maladie hépatique sous-jacente</a:t>
            </a:r>
            <a:endParaRPr kumimoji="0" lang="fr-CH" sz="1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5035" y="133704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65035" y="6437459"/>
            <a:ext cx="7792362" cy="230832"/>
          </a:xfrm>
          <a:prstGeom prst="rect">
            <a:avLst/>
          </a:prstGeom>
          <a:noFill/>
        </p:spPr>
        <p:txBody>
          <a:bodyPr wrap="square" rtlCol="0">
            <a:spAutoFit/>
          </a:bodyPr>
          <a:lstStyle/>
          <a:p>
            <a:r>
              <a:rPr lang="en-US" sz="900" dirty="0" err="1">
                <a:solidFill>
                  <a:schemeClr val="bg1"/>
                </a:solidFill>
                <a:latin typeface="Arial Narrow" panose="020B0606020202030204" pitchFamily="34" charset="0"/>
              </a:rPr>
              <a:t>Qamar</a:t>
            </a:r>
            <a:r>
              <a:rPr lang="en-US" sz="900" dirty="0">
                <a:solidFill>
                  <a:schemeClr val="bg1"/>
                </a:solidFill>
                <a:latin typeface="Arial Narrow" panose="020B0606020202030204" pitchFamily="34" charset="0"/>
              </a:rPr>
              <a:t> A et al. Oral Anticoagulation in Patients with Liver Disease. J Am </a:t>
            </a:r>
            <a:r>
              <a:rPr lang="en-US" sz="900" dirty="0" err="1">
                <a:solidFill>
                  <a:schemeClr val="bg1"/>
                </a:solidFill>
                <a:latin typeface="Arial Narrow" panose="020B0606020202030204" pitchFamily="34" charset="0"/>
              </a:rPr>
              <a:t>Coll</a:t>
            </a:r>
            <a:r>
              <a:rPr lang="en-US" sz="900" dirty="0">
                <a:solidFill>
                  <a:schemeClr val="bg1"/>
                </a:solidFill>
                <a:latin typeface="Arial Narrow" panose="020B0606020202030204" pitchFamily="34" charset="0"/>
              </a:rPr>
              <a:t>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2018;71:2162-2175</a:t>
            </a:r>
          </a:p>
        </p:txBody>
      </p:sp>
      <p:pic>
        <p:nvPicPr>
          <p:cNvPr id="13" name="Picture 2" descr="Image result for hyperlink icon">
            <a:hlinkClick r:id="rId5"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66D118-349A-4309-BEB0-A587549C79EF}"/>
              </a:ext>
            </a:extLst>
          </p:cNvPr>
          <p:cNvPicPr>
            <a:picLocks noChangeAspect="1"/>
          </p:cNvPicPr>
          <p:nvPr/>
        </p:nvPicPr>
        <p:blipFill>
          <a:blip r:embed="rId7"/>
          <a:stretch>
            <a:fillRect/>
          </a:stretch>
        </p:blipFill>
        <p:spPr>
          <a:xfrm>
            <a:off x="1972019" y="1439718"/>
            <a:ext cx="5552501" cy="4782619"/>
          </a:xfrm>
          <a:prstGeom prst="rect">
            <a:avLst/>
          </a:prstGeom>
        </p:spPr>
      </p:pic>
      <p:pic>
        <p:nvPicPr>
          <p:cNvPr id="10" name="4E92DA43-5712-40E9-AFDC-2C1062C78C6F" descr="7646DFF2-B812-4635-AA57-5171E34E5A45@chrc">
            <a:extLst>
              <a:ext uri="{FF2B5EF4-FFF2-40B4-BE49-F238E27FC236}">
                <a16:creationId xmlns:a16="http://schemas.microsoft.com/office/drawing/2014/main" id="{F41DDE06-BAFF-4C1E-A3FF-675C2DE8D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872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92330"/>
            <a:ext cx="6544628" cy="1107996"/>
          </a:xfrm>
          <a:prstGeom prst="rect">
            <a:avLst/>
          </a:prstGeom>
          <a:noFill/>
        </p:spPr>
        <p:txBody>
          <a:bodyPr wrap="square">
            <a:spAutoFit/>
          </a:bodyPr>
          <a:lstStyle/>
          <a:p>
            <a:pPr lvl="0">
              <a:defRPr/>
            </a:pPr>
            <a:r>
              <a:rPr lang="fr-MC" sz="2200" b="1" dirty="0">
                <a:solidFill>
                  <a:srgbClr val="183059"/>
                </a:solidFill>
                <a:latin typeface="Arial Narrow" panose="020B0606020202030204" pitchFamily="34" charset="0"/>
                <a:cs typeface="Aharoni" panose="02010803020104030203" pitchFamily="2" charset="-79"/>
              </a:rPr>
              <a:t>Événements hépatiques indésirables dans toutes les études randomisées utilisant des AOD comparativement à la warfarine chez des patients atteints de FA et de TEV*</a:t>
            </a:r>
            <a:endParaRPr kumimoji="0" lang="fr-MC" sz="2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0106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427114"/>
            <a:ext cx="779236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Qamar</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 et al. Oral Anticoagulation in Patients with Liver Disease. J Am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2018;71:2162-2175</a:t>
            </a:r>
          </a:p>
        </p:txBody>
      </p:sp>
      <p:pic>
        <p:nvPicPr>
          <p:cNvPr id="2" name="Picture 1">
            <a:extLst>
              <a:ext uri="{FF2B5EF4-FFF2-40B4-BE49-F238E27FC236}">
                <a16:creationId xmlns:a16="http://schemas.microsoft.com/office/drawing/2014/main" id="{1EFDEBA9-BF98-4B8D-B27A-52196BAC1860}"/>
              </a:ext>
            </a:extLst>
          </p:cNvPr>
          <p:cNvPicPr>
            <a:picLocks noChangeAspect="1"/>
          </p:cNvPicPr>
          <p:nvPr/>
        </p:nvPicPr>
        <p:blipFill>
          <a:blip r:embed="rId5"/>
          <a:stretch>
            <a:fillRect/>
          </a:stretch>
        </p:blipFill>
        <p:spPr>
          <a:xfrm>
            <a:off x="681037" y="1511218"/>
            <a:ext cx="7781925" cy="4124325"/>
          </a:xfrm>
          <a:prstGeom prst="rect">
            <a:avLst/>
          </a:prstGeom>
        </p:spPr>
      </p:pic>
      <p:sp>
        <p:nvSpPr>
          <p:cNvPr id="12" name="Rectangle 11">
            <a:extLst>
              <a:ext uri="{FF2B5EF4-FFF2-40B4-BE49-F238E27FC236}">
                <a16:creationId xmlns:a16="http://schemas.microsoft.com/office/drawing/2014/main" id="{5C059D80-68DB-4D47-B2FB-657F796FEFF1}"/>
              </a:ext>
            </a:extLst>
          </p:cNvPr>
          <p:cNvSpPr/>
          <p:nvPr/>
        </p:nvSpPr>
        <p:spPr>
          <a:xfrm>
            <a:off x="739941" y="1588631"/>
            <a:ext cx="7513722" cy="546979"/>
          </a:xfrm>
          <a:prstGeom prst="rect">
            <a:avLst/>
          </a:prstGeom>
          <a:solidFill>
            <a:srgbClr val="DFEB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2" descr="Image result for hyperlink icon">
            <a:hlinkClick r:id="rId6" action="ppaction://hlinksldjump"/>
            <a:extLst>
              <a:ext uri="{FF2B5EF4-FFF2-40B4-BE49-F238E27FC236}">
                <a16:creationId xmlns:a16="http://schemas.microsoft.com/office/drawing/2014/main" id="{8032CF9C-11A3-4E92-9F1D-780C519FE740}"/>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884282" y="5671670"/>
            <a:ext cx="7014400" cy="461665"/>
          </a:xfrm>
          <a:prstGeom prst="rect">
            <a:avLst/>
          </a:prstGeom>
          <a:noFill/>
        </p:spPr>
        <p:txBody>
          <a:bodyPr wrap="square" rtlCol="0">
            <a:spAutoFit/>
          </a:bodyPr>
          <a:lstStyle/>
          <a:p>
            <a:r>
              <a:rPr lang="fr-CA" sz="1200" b="1" dirty="0">
                <a:latin typeface="Arial Narrow" panose="020B0606020202030204" pitchFamily="34" charset="0"/>
              </a:rPr>
              <a:t>Trial: Étude; NOAC: AOD; </a:t>
            </a:r>
            <a:r>
              <a:rPr lang="fr-CA" sz="1200" b="1" dirty="0" err="1">
                <a:latin typeface="Arial Narrow" panose="020B0606020202030204" pitchFamily="34" charset="0"/>
              </a:rPr>
              <a:t>Warfarin</a:t>
            </a:r>
            <a:r>
              <a:rPr lang="fr-CA" sz="1200" b="1" dirty="0">
                <a:latin typeface="Arial Narrow" panose="020B0606020202030204" pitchFamily="34" charset="0"/>
              </a:rPr>
              <a:t>: Warfarine  </a:t>
            </a:r>
            <a:r>
              <a:rPr lang="fr-CA" sz="1200" b="1" dirty="0" err="1">
                <a:latin typeface="Arial Narrow" panose="020B0606020202030204" pitchFamily="34" charset="0"/>
              </a:rPr>
              <a:t>Odds</a:t>
            </a:r>
            <a:r>
              <a:rPr lang="fr-CA" sz="1200" b="1" dirty="0">
                <a:latin typeface="Arial Narrow" panose="020B0606020202030204" pitchFamily="34" charset="0"/>
              </a:rPr>
              <a:t> Ration (95% CI): Rapport de cotes (IC  à 95 %)</a:t>
            </a:r>
          </a:p>
          <a:p>
            <a:r>
              <a:rPr lang="fr-CA" sz="1200" b="1" dirty="0">
                <a:latin typeface="Arial Narrow" panose="020B0606020202030204" pitchFamily="34" charset="0"/>
              </a:rPr>
              <a:t>AF trials: Études sur la FA; VTE trials  </a:t>
            </a:r>
            <a:r>
              <a:rPr lang="fr-FR" sz="1200" b="1" dirty="0">
                <a:latin typeface="Arial Narrow" panose="020B0606020202030204" pitchFamily="34" charset="0"/>
              </a:rPr>
              <a:t>Études sur la TEV</a:t>
            </a:r>
          </a:p>
        </p:txBody>
      </p:sp>
      <p:pic>
        <p:nvPicPr>
          <p:cNvPr id="13" name="4E92DA43-5712-40E9-AFDC-2C1062C78C6F" descr="7646DFF2-B812-4635-AA57-5171E34E5A45@chrc">
            <a:extLst>
              <a:ext uri="{FF2B5EF4-FFF2-40B4-BE49-F238E27FC236}">
                <a16:creationId xmlns:a16="http://schemas.microsoft.com/office/drawing/2014/main" id="{07B346E0-BA30-4111-8971-C52D619263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323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02958"/>
            <a:ext cx="4634249"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31104"/>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65100"/>
            <a:ext cx="4885904" cy="1015663"/>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endParaRPr kumimoji="0" lang="fr-CA" sz="2000" b="1" i="0" u="none" strike="noStrike" kern="0" cap="none" spc="0" normalizeH="0" baseline="0" dirty="0">
              <a:ln>
                <a:noFill/>
              </a:ln>
              <a:solidFill>
                <a:schemeClr val="tx1">
                  <a:lumMod val="75000"/>
                  <a:lumOff val="2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724576"/>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955DB91F-9274-452D-B973-6BFA13E99288}"/>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30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30398"/>
            <a:ext cx="6544628" cy="1200329"/>
          </a:xfrm>
          <a:prstGeom prst="rect">
            <a:avLst/>
          </a:prstGeom>
          <a:noFill/>
        </p:spPr>
        <p:txBody>
          <a:bodyPr wrap="square">
            <a:spAutoFit/>
          </a:bodyPr>
          <a:lstStyle/>
          <a:p>
            <a:pPr lvl="0">
              <a:defRPr/>
            </a:pPr>
            <a:r>
              <a:rPr lang="fr-MC" b="1" dirty="0">
                <a:solidFill>
                  <a:srgbClr val="183059"/>
                </a:solidFill>
                <a:latin typeface="Arial Narrow" panose="020B0606020202030204" pitchFamily="34" charset="0"/>
                <a:cs typeface="Aharoni" panose="02010803020104030203" pitchFamily="2" charset="-79"/>
              </a:rPr>
              <a:t>Anticoagulants oraux directs administrés de façon continue vs interrompus au moment de la chirurgie d’implantation du dispositif, chez des patients présentant un risque modéré ou élevé d’événements </a:t>
            </a:r>
            <a:r>
              <a:rPr lang="fr-MC" b="1" dirty="0" err="1">
                <a:solidFill>
                  <a:srgbClr val="183059"/>
                </a:solidFill>
                <a:latin typeface="Arial Narrow" panose="020B0606020202030204" pitchFamily="34" charset="0"/>
                <a:cs typeface="Aharoni" panose="02010803020104030203" pitchFamily="2" charset="-79"/>
              </a:rPr>
              <a:t>thrombo-emboliques</a:t>
            </a:r>
            <a:r>
              <a:rPr lang="fr-MC" b="1" dirty="0">
                <a:solidFill>
                  <a:srgbClr val="183059"/>
                </a:solidFill>
                <a:latin typeface="Arial Narrow" panose="020B0606020202030204" pitchFamily="34" charset="0"/>
                <a:cs typeface="Aharoni" panose="02010803020104030203" pitchFamily="2" charset="-79"/>
              </a:rPr>
              <a:t> artériels (BRUISE CONTROL-2)</a:t>
            </a:r>
            <a:endParaRPr kumimoji="0" lang="fr-MC"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2307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350561"/>
            <a:ext cx="7792362" cy="246221"/>
          </a:xfrm>
          <a:prstGeom prst="rect">
            <a:avLst/>
          </a:prstGeom>
          <a:noFill/>
        </p:spPr>
        <p:txBody>
          <a:bodyPr wrap="square" rtlCol="0">
            <a:spAutoFit/>
          </a:bodyPr>
          <a:lstStyle/>
          <a:p>
            <a:pPr lvl="0"/>
            <a:r>
              <a:rPr lang="en-US" sz="1000" dirty="0" err="1">
                <a:solidFill>
                  <a:prstClr val="white"/>
                </a:solidFill>
                <a:latin typeface="Arial Narrow" panose="020B0606020202030204" pitchFamily="34" charset="0"/>
              </a:rPr>
              <a:t>Birnie</a:t>
            </a:r>
            <a:r>
              <a:rPr lang="en-US" sz="1000" dirty="0">
                <a:solidFill>
                  <a:prstClr val="white"/>
                </a:solidFill>
                <a:latin typeface="Arial Narrow" panose="020B0606020202030204" pitchFamily="34" charset="0"/>
              </a:rPr>
              <a:t> DH et al.; European Heart Journal, Volume 39, Issue 44, 21 November 2018, Pages 3973–3979, https://doi.org/10.1093/eurheartj/ehy413</a:t>
            </a:r>
            <a:endPar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37" name="Picture 36">
            <a:extLst>
              <a:ext uri="{FF2B5EF4-FFF2-40B4-BE49-F238E27FC236}">
                <a16:creationId xmlns:a16="http://schemas.microsoft.com/office/drawing/2014/main" id="{01E99D82-4CE0-4E7D-AFA0-7A8BB83B1325}"/>
              </a:ext>
            </a:extLst>
          </p:cNvPr>
          <p:cNvPicPr>
            <a:picLocks noChangeAspect="1"/>
          </p:cNvPicPr>
          <p:nvPr/>
        </p:nvPicPr>
        <p:blipFill>
          <a:blip r:embed="rId5"/>
          <a:stretch>
            <a:fillRect/>
          </a:stretch>
        </p:blipFill>
        <p:spPr>
          <a:xfrm>
            <a:off x="1768642" y="1312881"/>
            <a:ext cx="6019506" cy="4779457"/>
          </a:xfrm>
          <a:prstGeom prst="rect">
            <a:avLst/>
          </a:prstGeom>
        </p:spPr>
      </p:pic>
      <p:pic>
        <p:nvPicPr>
          <p:cNvPr id="47" name="Picture 2" descr="Image result for hyperlink icon">
            <a:hlinkClick r:id="rId6" action="ppaction://hlinksldjump"/>
            <a:extLst>
              <a:ext uri="{FF2B5EF4-FFF2-40B4-BE49-F238E27FC236}">
                <a16:creationId xmlns:a16="http://schemas.microsoft.com/office/drawing/2014/main" id="{E154327C-13F3-4EF2-AB57-82E62CC7C20D}"/>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653633" y="4877189"/>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CA" sz="1050" dirty="0">
                <a:solidFill>
                  <a:schemeClr val="bg1"/>
                </a:solidFill>
                <a:latin typeface="Arial Narrow" panose="020B0606020202030204" pitchFamily="34" charset="0"/>
              </a:rPr>
              <a:t>Inclus dans l’analyse de l’intention de traiter </a:t>
            </a:r>
          </a:p>
          <a:p>
            <a:pPr algn="ctr"/>
            <a:r>
              <a:rPr lang="fr-CA" sz="1050" dirty="0">
                <a:solidFill>
                  <a:schemeClr val="bg1"/>
                </a:solidFill>
                <a:latin typeface="Arial Narrow" panose="020B0606020202030204" pitchFamily="34" charset="0"/>
              </a:rPr>
              <a:t>(n = 328)</a:t>
            </a:r>
            <a:endParaRPr lang="fr-FR" sz="1050" dirty="0">
              <a:solidFill>
                <a:schemeClr val="bg1"/>
              </a:solidFill>
              <a:latin typeface="Arial Narrow" panose="020B0606020202030204" pitchFamily="34" charset="0"/>
            </a:endParaRPr>
          </a:p>
        </p:txBody>
      </p:sp>
      <p:sp>
        <p:nvSpPr>
          <p:cNvPr id="3" name="ZoneTexte 2"/>
          <p:cNvSpPr txBox="1"/>
          <p:nvPr/>
        </p:nvSpPr>
        <p:spPr>
          <a:xfrm>
            <a:off x="1667072" y="5571866"/>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CA" sz="1100" b="1" dirty="0">
                <a:solidFill>
                  <a:schemeClr val="bg1"/>
                </a:solidFill>
                <a:latin typeface="Arial Narrow" panose="020B0606020202030204" pitchFamily="34" charset="0"/>
              </a:rPr>
              <a:t>7/328 (2,1 %) patients ont développé un hématome cliniquement significatif</a:t>
            </a:r>
            <a:endParaRPr lang="fr-FR" sz="1100" b="1" dirty="0">
              <a:solidFill>
                <a:schemeClr val="bg1"/>
              </a:solidFill>
              <a:latin typeface="Arial Narrow" panose="020B0606020202030204" pitchFamily="34" charset="0"/>
            </a:endParaRPr>
          </a:p>
        </p:txBody>
      </p:sp>
      <p:sp>
        <p:nvSpPr>
          <p:cNvPr id="6" name="ZoneTexte 5"/>
          <p:cNvSpPr txBox="1"/>
          <p:nvPr/>
        </p:nvSpPr>
        <p:spPr>
          <a:xfrm>
            <a:off x="4026963" y="1369617"/>
            <a:ext cx="1502863" cy="615553"/>
          </a:xfrm>
          <a:prstGeom prst="rect">
            <a:avLst/>
          </a:prstGeom>
          <a:solidFill>
            <a:srgbClr val="002060"/>
          </a:solidFill>
        </p:spPr>
        <p:txBody>
          <a:bodyPr wrap="square" rtlCol="0">
            <a:spAutoFit/>
          </a:bodyPr>
          <a:lstStyle/>
          <a:p>
            <a:pPr algn="ctr"/>
            <a:r>
              <a:rPr lang="fr-CA" sz="1200" b="1" dirty="0">
                <a:solidFill>
                  <a:schemeClr val="bg1"/>
                </a:solidFill>
                <a:latin typeface="Arial Narrow" panose="020B0606020202030204" pitchFamily="34" charset="0"/>
              </a:rPr>
              <a:t>BRUISE-CONTROL-2</a:t>
            </a:r>
            <a:endParaRPr lang="fr-CA" sz="1100" b="1" dirty="0">
              <a:solidFill>
                <a:schemeClr val="bg1"/>
              </a:solidFill>
              <a:latin typeface="Arial Narrow" panose="020B0606020202030204" pitchFamily="34" charset="0"/>
            </a:endParaRPr>
          </a:p>
          <a:p>
            <a:pPr algn="ctr"/>
            <a:r>
              <a:rPr lang="fr-CA" sz="1100" dirty="0">
                <a:solidFill>
                  <a:schemeClr val="bg1"/>
                </a:solidFill>
                <a:latin typeface="Arial Narrow" panose="020B0606020202030204" pitchFamily="34" charset="0"/>
              </a:rPr>
              <a:t>Randomisée </a:t>
            </a:r>
          </a:p>
          <a:p>
            <a:pPr algn="ctr"/>
            <a:r>
              <a:rPr lang="fr-CA" sz="1100" dirty="0">
                <a:solidFill>
                  <a:schemeClr val="bg1"/>
                </a:solidFill>
                <a:latin typeface="Arial Narrow" panose="020B0606020202030204" pitchFamily="34" charset="0"/>
              </a:rPr>
              <a:t>(n = 662)</a:t>
            </a:r>
            <a:endParaRPr lang="fr-FR" sz="1100" dirty="0">
              <a:solidFill>
                <a:schemeClr val="bg1"/>
              </a:solidFill>
              <a:latin typeface="Arial Narrow" panose="020B0606020202030204" pitchFamily="34" charset="0"/>
            </a:endParaRPr>
          </a:p>
        </p:txBody>
      </p:sp>
      <p:sp>
        <p:nvSpPr>
          <p:cNvPr id="17" name="ZoneTexte 1">
            <a:extLst>
              <a:ext uri="{FF2B5EF4-FFF2-40B4-BE49-F238E27FC236}">
                <a16:creationId xmlns:a16="http://schemas.microsoft.com/office/drawing/2014/main" id="{1C2D3601-EF36-4644-9FDC-2B3DD82CA646}"/>
              </a:ext>
            </a:extLst>
          </p:cNvPr>
          <p:cNvSpPr txBox="1"/>
          <p:nvPr/>
        </p:nvSpPr>
        <p:spPr>
          <a:xfrm>
            <a:off x="5489206" y="4867242"/>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FR" sz="1050" dirty="0">
                <a:solidFill>
                  <a:schemeClr val="bg1"/>
                </a:solidFill>
                <a:latin typeface="Arial Narrow" panose="020B0606020202030204" pitchFamily="34" charset="0"/>
              </a:rPr>
              <a:t>Inclus dans l’analyse de l’intention de traiter</a:t>
            </a:r>
          </a:p>
          <a:p>
            <a:pPr algn="ctr"/>
            <a:r>
              <a:rPr lang="fr-FR" sz="1050" dirty="0">
                <a:solidFill>
                  <a:schemeClr val="bg1"/>
                </a:solidFill>
                <a:latin typeface="Arial Narrow" panose="020B0606020202030204" pitchFamily="34" charset="0"/>
              </a:rPr>
              <a:t>(n = 334)</a:t>
            </a:r>
          </a:p>
        </p:txBody>
      </p:sp>
      <p:sp>
        <p:nvSpPr>
          <p:cNvPr id="18" name="ZoneTexte 2">
            <a:extLst>
              <a:ext uri="{FF2B5EF4-FFF2-40B4-BE49-F238E27FC236}">
                <a16:creationId xmlns:a16="http://schemas.microsoft.com/office/drawing/2014/main" id="{5041B8A9-8EE6-460C-8D99-F6D7D64794E1}"/>
              </a:ext>
            </a:extLst>
          </p:cNvPr>
          <p:cNvSpPr txBox="1"/>
          <p:nvPr/>
        </p:nvSpPr>
        <p:spPr>
          <a:xfrm>
            <a:off x="5475631" y="5554841"/>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FR" sz="1100" b="1" dirty="0">
                <a:solidFill>
                  <a:schemeClr val="bg1"/>
                </a:solidFill>
                <a:latin typeface="Arial Narrow" panose="020B0606020202030204" pitchFamily="34" charset="0"/>
              </a:rPr>
              <a:t>7/334 (2,1 %) patients ont développé un hématome cliniquement significatif</a:t>
            </a:r>
          </a:p>
        </p:txBody>
      </p:sp>
      <p:pic>
        <p:nvPicPr>
          <p:cNvPr id="16" name="4E92DA43-5712-40E9-AFDC-2C1062C78C6F" descr="7646DFF2-B812-4635-AA57-5171E34E5A45@chrc">
            <a:extLst>
              <a:ext uri="{FF2B5EF4-FFF2-40B4-BE49-F238E27FC236}">
                <a16:creationId xmlns:a16="http://schemas.microsoft.com/office/drawing/2014/main" id="{90857C93-1F0D-4E3A-BF44-4DF3B0B86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083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30398"/>
            <a:ext cx="6544628" cy="1200329"/>
          </a:xfrm>
          <a:prstGeom prst="rect">
            <a:avLst/>
          </a:prstGeom>
          <a:noFill/>
        </p:spPr>
        <p:txBody>
          <a:bodyPr wrap="square">
            <a:spAutoFit/>
          </a:bodyPr>
          <a:lstStyle/>
          <a:p>
            <a:pPr lvl="0">
              <a:defRPr/>
            </a:pPr>
            <a:r>
              <a:rPr lang="fr-MC" b="1" dirty="0">
                <a:solidFill>
                  <a:srgbClr val="183059"/>
                </a:solidFill>
                <a:latin typeface="Arial Narrow" panose="020B0606020202030204" pitchFamily="34" charset="0"/>
                <a:cs typeface="Aharoni" panose="02010803020104030203" pitchFamily="2" charset="-79"/>
              </a:rPr>
              <a:t>Anticoagulants oraux directs administrés de façon continue vs interrompus au moment de la chirurgie d’implantation du dispositif, chez des patients présentant un risque modéré ou élevé d’événements </a:t>
            </a:r>
            <a:r>
              <a:rPr lang="fr-MC" b="1" dirty="0" err="1">
                <a:solidFill>
                  <a:srgbClr val="183059"/>
                </a:solidFill>
                <a:latin typeface="Arial Narrow" panose="020B0606020202030204" pitchFamily="34" charset="0"/>
                <a:cs typeface="Aharoni" panose="02010803020104030203" pitchFamily="2" charset="-79"/>
              </a:rPr>
              <a:t>thrombo-emboliques</a:t>
            </a:r>
            <a:r>
              <a:rPr lang="fr-MC" b="1" dirty="0">
                <a:solidFill>
                  <a:srgbClr val="183059"/>
                </a:solidFill>
                <a:latin typeface="Arial Narrow" panose="020B0606020202030204" pitchFamily="34" charset="0"/>
                <a:cs typeface="Aharoni" panose="02010803020104030203" pitchFamily="2" charset="-79"/>
              </a:rPr>
              <a:t> artériels (BRUISE CONTROL-2)</a:t>
            </a:r>
            <a:endParaRPr kumimoji="0" lang="fr-MC"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2307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350561"/>
            <a:ext cx="7792362" cy="246221"/>
          </a:xfrm>
          <a:prstGeom prst="rect">
            <a:avLst/>
          </a:prstGeom>
          <a:noFill/>
        </p:spPr>
        <p:txBody>
          <a:bodyPr wrap="square" rtlCol="0">
            <a:spAutoFit/>
          </a:bodyPr>
          <a:lstStyle/>
          <a:p>
            <a:pPr lvl="0"/>
            <a:r>
              <a:rPr lang="en-US" sz="1000" dirty="0" err="1">
                <a:solidFill>
                  <a:prstClr val="white"/>
                </a:solidFill>
                <a:latin typeface="Arial Narrow" panose="020B0606020202030204" pitchFamily="34" charset="0"/>
              </a:rPr>
              <a:t>Birnie</a:t>
            </a:r>
            <a:r>
              <a:rPr lang="en-US" sz="1000" dirty="0">
                <a:solidFill>
                  <a:prstClr val="white"/>
                </a:solidFill>
                <a:latin typeface="Arial Narrow" panose="020B0606020202030204" pitchFamily="34" charset="0"/>
              </a:rPr>
              <a:t> DH et al.; European Heart Journal, Volume 39, Issue 44, 21 November 2018, Pages 3973–3979, https://doi.org/10.1093/eurheartj/ehy413</a:t>
            </a:r>
            <a:endPar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37" name="Picture 36">
            <a:extLst>
              <a:ext uri="{FF2B5EF4-FFF2-40B4-BE49-F238E27FC236}">
                <a16:creationId xmlns:a16="http://schemas.microsoft.com/office/drawing/2014/main" id="{01E99D82-4CE0-4E7D-AFA0-7A8BB83B1325}"/>
              </a:ext>
            </a:extLst>
          </p:cNvPr>
          <p:cNvPicPr>
            <a:picLocks noChangeAspect="1"/>
          </p:cNvPicPr>
          <p:nvPr/>
        </p:nvPicPr>
        <p:blipFill>
          <a:blip r:embed="rId5"/>
          <a:stretch>
            <a:fillRect/>
          </a:stretch>
        </p:blipFill>
        <p:spPr>
          <a:xfrm>
            <a:off x="1768642" y="1312881"/>
            <a:ext cx="6019506" cy="4779457"/>
          </a:xfrm>
          <a:prstGeom prst="rect">
            <a:avLst/>
          </a:prstGeom>
        </p:spPr>
      </p:pic>
      <p:sp>
        <p:nvSpPr>
          <p:cNvPr id="38" name="Rectangle 37">
            <a:extLst>
              <a:ext uri="{FF2B5EF4-FFF2-40B4-BE49-F238E27FC236}">
                <a16:creationId xmlns:a16="http://schemas.microsoft.com/office/drawing/2014/main" id="{94225428-3D51-4B75-BECA-9BC9F8085C5E}"/>
              </a:ext>
            </a:extLst>
          </p:cNvPr>
          <p:cNvSpPr/>
          <p:nvPr/>
        </p:nvSpPr>
        <p:spPr>
          <a:xfrm>
            <a:off x="-31872" y="2118803"/>
            <a:ext cx="9150448" cy="2648287"/>
          </a:xfrm>
          <a:prstGeom prst="rect">
            <a:avLst/>
          </a:prstGeom>
          <a:solidFill>
            <a:srgbClr val="1830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Résumé en </a:t>
            </a:r>
            <a:r>
              <a:rPr lang="en-CA" sz="2400" b="1" dirty="0" err="1">
                <a:latin typeface="Arial Narrow" panose="020B0606020202030204" pitchFamily="34" charset="0"/>
              </a:rPr>
              <a:t>une</a:t>
            </a:r>
            <a:r>
              <a:rPr lang="en-CA" sz="2400" b="1" dirty="0">
                <a:latin typeface="Arial Narrow" panose="020B0606020202030204" pitchFamily="34" charset="0"/>
              </a:rPr>
              <a:t> phrase :</a:t>
            </a:r>
          </a:p>
          <a:p>
            <a:pPr algn="ctr"/>
            <a:endParaRPr lang="en-CA" sz="2000" b="1" dirty="0">
              <a:latin typeface="Arial Narrow" panose="020B0606020202030204" pitchFamily="34" charset="0"/>
            </a:endParaRPr>
          </a:p>
          <a:p>
            <a:pPr algn="ctr"/>
            <a:r>
              <a:rPr lang="fr-MC" sz="2000" b="1" dirty="0">
                <a:latin typeface="Arial Narrow" panose="020B0606020202030204" pitchFamily="34" charset="0"/>
              </a:rPr>
              <a:t>Cette étude clinique importante a révélé que l’implantation chirurgicale d’un stimulateur cardiaque et d’un défibrillateur en continuant ou en interrompant le traitement par un AOD est associée à un faible risque d’hématome important sous la plaie. Ces résultats suggèrent que selon le scénario clinique, les deux stratégies de prise en charge (continuation de l’AOD ou interruption de l’AOD) peuvent être raisonnable. </a:t>
            </a:r>
            <a:endParaRPr lang="fr-MC" sz="2400" b="1" dirty="0">
              <a:latin typeface="Arial Narrow" panose="020B0606020202030204" pitchFamily="34" charset="0"/>
            </a:endParaRPr>
          </a:p>
        </p:txBody>
      </p:sp>
      <p:pic>
        <p:nvPicPr>
          <p:cNvPr id="47" name="Picture 2" descr="Image result for hyperlink icon">
            <a:hlinkClick r:id="rId6" action="ppaction://hlinksldjump"/>
            <a:extLst>
              <a:ext uri="{FF2B5EF4-FFF2-40B4-BE49-F238E27FC236}">
                <a16:creationId xmlns:a16="http://schemas.microsoft.com/office/drawing/2014/main" id="{E154327C-13F3-4EF2-AB57-82E62CC7C20D}"/>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653633" y="4877189"/>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CA" sz="1050" dirty="0">
                <a:solidFill>
                  <a:schemeClr val="bg1"/>
                </a:solidFill>
                <a:latin typeface="Arial Narrow" panose="020B0606020202030204" pitchFamily="34" charset="0"/>
              </a:rPr>
              <a:t>Inclus dans l’analyse de l’intention de traiter </a:t>
            </a:r>
          </a:p>
          <a:p>
            <a:pPr algn="ctr"/>
            <a:r>
              <a:rPr lang="fr-CA" sz="1050" dirty="0">
                <a:solidFill>
                  <a:schemeClr val="bg1"/>
                </a:solidFill>
                <a:latin typeface="Arial Narrow" panose="020B0606020202030204" pitchFamily="34" charset="0"/>
              </a:rPr>
              <a:t>(n = 328)</a:t>
            </a:r>
            <a:endParaRPr lang="fr-FR" sz="1050" dirty="0">
              <a:solidFill>
                <a:schemeClr val="bg1"/>
              </a:solidFill>
              <a:latin typeface="Arial Narrow" panose="020B0606020202030204" pitchFamily="34" charset="0"/>
            </a:endParaRPr>
          </a:p>
        </p:txBody>
      </p:sp>
      <p:sp>
        <p:nvSpPr>
          <p:cNvPr id="3" name="ZoneTexte 2"/>
          <p:cNvSpPr txBox="1"/>
          <p:nvPr/>
        </p:nvSpPr>
        <p:spPr>
          <a:xfrm>
            <a:off x="1667072" y="5571866"/>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CA" sz="1100" b="1" dirty="0">
                <a:solidFill>
                  <a:schemeClr val="bg1"/>
                </a:solidFill>
                <a:latin typeface="Arial Narrow" panose="020B0606020202030204" pitchFamily="34" charset="0"/>
              </a:rPr>
              <a:t>7/328 (2,1 %) patients ont développé un hématome cliniquement significatif</a:t>
            </a:r>
            <a:endParaRPr lang="fr-FR" sz="1100" b="1" dirty="0">
              <a:solidFill>
                <a:schemeClr val="bg1"/>
              </a:solidFill>
              <a:latin typeface="Arial Narrow" panose="020B0606020202030204" pitchFamily="34" charset="0"/>
            </a:endParaRPr>
          </a:p>
        </p:txBody>
      </p:sp>
      <p:sp>
        <p:nvSpPr>
          <p:cNvPr id="6" name="ZoneTexte 5"/>
          <p:cNvSpPr txBox="1"/>
          <p:nvPr/>
        </p:nvSpPr>
        <p:spPr>
          <a:xfrm>
            <a:off x="4026963" y="1369617"/>
            <a:ext cx="1502863" cy="615553"/>
          </a:xfrm>
          <a:prstGeom prst="rect">
            <a:avLst/>
          </a:prstGeom>
          <a:solidFill>
            <a:srgbClr val="002060"/>
          </a:solidFill>
        </p:spPr>
        <p:txBody>
          <a:bodyPr wrap="square" rtlCol="0">
            <a:spAutoFit/>
          </a:bodyPr>
          <a:lstStyle/>
          <a:p>
            <a:pPr algn="ctr"/>
            <a:r>
              <a:rPr lang="fr-CA" sz="1200" b="1" dirty="0">
                <a:solidFill>
                  <a:schemeClr val="bg1"/>
                </a:solidFill>
                <a:latin typeface="Arial Narrow" panose="020B0606020202030204" pitchFamily="34" charset="0"/>
              </a:rPr>
              <a:t>BRUISE-CONTROL-2</a:t>
            </a:r>
            <a:endParaRPr lang="fr-CA" sz="1100" b="1" dirty="0">
              <a:solidFill>
                <a:schemeClr val="bg1"/>
              </a:solidFill>
              <a:latin typeface="Arial Narrow" panose="020B0606020202030204" pitchFamily="34" charset="0"/>
            </a:endParaRPr>
          </a:p>
          <a:p>
            <a:pPr algn="ctr"/>
            <a:r>
              <a:rPr lang="fr-CA" sz="1100" dirty="0">
                <a:solidFill>
                  <a:schemeClr val="bg1"/>
                </a:solidFill>
                <a:latin typeface="Arial Narrow" panose="020B0606020202030204" pitchFamily="34" charset="0"/>
              </a:rPr>
              <a:t>Randomisée </a:t>
            </a:r>
          </a:p>
          <a:p>
            <a:pPr algn="ctr"/>
            <a:r>
              <a:rPr lang="fr-CA" sz="1100" dirty="0">
                <a:solidFill>
                  <a:schemeClr val="bg1"/>
                </a:solidFill>
                <a:latin typeface="Arial Narrow" panose="020B0606020202030204" pitchFamily="34" charset="0"/>
              </a:rPr>
              <a:t>(n = 662)</a:t>
            </a:r>
            <a:endParaRPr lang="fr-FR" sz="1100" dirty="0">
              <a:solidFill>
                <a:schemeClr val="bg1"/>
              </a:solidFill>
              <a:latin typeface="Arial Narrow" panose="020B0606020202030204" pitchFamily="34" charset="0"/>
            </a:endParaRPr>
          </a:p>
        </p:txBody>
      </p:sp>
      <p:sp>
        <p:nvSpPr>
          <p:cNvPr id="17" name="ZoneTexte 1">
            <a:extLst>
              <a:ext uri="{FF2B5EF4-FFF2-40B4-BE49-F238E27FC236}">
                <a16:creationId xmlns:a16="http://schemas.microsoft.com/office/drawing/2014/main" id="{1C2D3601-EF36-4644-9FDC-2B3DD82CA646}"/>
              </a:ext>
            </a:extLst>
          </p:cNvPr>
          <p:cNvSpPr txBox="1"/>
          <p:nvPr/>
        </p:nvSpPr>
        <p:spPr>
          <a:xfrm>
            <a:off x="5489206" y="4867242"/>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FR" sz="1050" dirty="0">
                <a:solidFill>
                  <a:schemeClr val="bg1"/>
                </a:solidFill>
                <a:latin typeface="Arial Narrow" panose="020B0606020202030204" pitchFamily="34" charset="0"/>
              </a:rPr>
              <a:t>Inclus dans l’analyse de l’intention de traiter</a:t>
            </a:r>
          </a:p>
          <a:p>
            <a:pPr algn="ctr"/>
            <a:r>
              <a:rPr lang="fr-FR" sz="1050" dirty="0">
                <a:solidFill>
                  <a:schemeClr val="bg1"/>
                </a:solidFill>
                <a:latin typeface="Arial Narrow" panose="020B0606020202030204" pitchFamily="34" charset="0"/>
              </a:rPr>
              <a:t>(n = 334)</a:t>
            </a:r>
          </a:p>
        </p:txBody>
      </p:sp>
      <p:sp>
        <p:nvSpPr>
          <p:cNvPr id="18" name="ZoneTexte 2">
            <a:extLst>
              <a:ext uri="{FF2B5EF4-FFF2-40B4-BE49-F238E27FC236}">
                <a16:creationId xmlns:a16="http://schemas.microsoft.com/office/drawing/2014/main" id="{5041B8A9-8EE6-460C-8D99-F6D7D64794E1}"/>
              </a:ext>
            </a:extLst>
          </p:cNvPr>
          <p:cNvSpPr txBox="1"/>
          <p:nvPr/>
        </p:nvSpPr>
        <p:spPr>
          <a:xfrm>
            <a:off x="5475631" y="5554841"/>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FR" sz="1100" b="1" dirty="0">
                <a:solidFill>
                  <a:schemeClr val="bg1"/>
                </a:solidFill>
                <a:latin typeface="Arial Narrow" panose="020B0606020202030204" pitchFamily="34" charset="0"/>
              </a:rPr>
              <a:t>7/334 (2,1 %) patients ont développé un hématome cliniquement significatif</a:t>
            </a:r>
          </a:p>
        </p:txBody>
      </p:sp>
      <p:pic>
        <p:nvPicPr>
          <p:cNvPr id="16" name="4E92DA43-5712-40E9-AFDC-2C1062C78C6F" descr="7646DFF2-B812-4635-AA57-5171E34E5A45@chrc">
            <a:extLst>
              <a:ext uri="{FF2B5EF4-FFF2-40B4-BE49-F238E27FC236}">
                <a16:creationId xmlns:a16="http://schemas.microsoft.com/office/drawing/2014/main" id="{90857C93-1F0D-4E3A-BF44-4DF3B0B86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25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MC" sz="3200" b="1" dirty="0">
                <a:solidFill>
                  <a:srgbClr val="183059"/>
                </a:solidFill>
                <a:latin typeface="Arial Narrow" panose="020B0606020202030204" pitchFamily="34" charset="0"/>
                <a:cs typeface="Aharoni" panose="02010803020104030203" pitchFamily="2" charset="-79"/>
              </a:rPr>
              <a:t>Risques hémorragiques pour les interventions invasives / chirurgicales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lvl="0" defTabSz="914400"/>
            <a:r>
              <a:rPr lang="en-CA" sz="900" dirty="0">
                <a:solidFill>
                  <a:prstClr val="white"/>
                </a:solidFill>
                <a:latin typeface="Arial Narrow" panose="020B0606020202030204" pitchFamily="34" charset="0"/>
              </a:rPr>
              <a:t>CCS AF Guidelines. Can J </a:t>
            </a:r>
            <a:r>
              <a:rPr lang="en-CA" sz="900" dirty="0" err="1">
                <a:solidFill>
                  <a:prstClr val="white"/>
                </a:solidFill>
                <a:latin typeface="Arial Narrow" panose="020B0606020202030204" pitchFamily="34" charset="0"/>
              </a:rPr>
              <a:t>Cardiol</a:t>
            </a:r>
            <a:r>
              <a:rPr lang="en-CA" sz="900" dirty="0">
                <a:solidFill>
                  <a:prstClr val="white"/>
                </a:solidFill>
                <a:latin typeface="Arial Narrow" panose="020B0606020202030204" pitchFamily="34" charset="0"/>
              </a:rPr>
              <a:t>. 2016; 32: 1170-1185</a:t>
            </a:r>
          </a:p>
          <a:p>
            <a:pPr lvl="0" defTabSz="914400"/>
            <a:r>
              <a:rPr lang="en-CA" sz="900" dirty="0">
                <a:solidFill>
                  <a:prstClr val="white"/>
                </a:solidFill>
                <a:latin typeface="Arial Narrow" panose="020B0606020202030204" pitchFamily="34" charset="0"/>
              </a:rPr>
              <a:t>Thrombosis Canada Clinical Guide. Warfarin: Peri-Operative Management. www.thrombosiscanada.ca</a:t>
            </a:r>
          </a:p>
          <a:p>
            <a:pPr lvl="0" defTabSz="914400"/>
            <a:r>
              <a:rPr lang="en-CA" sz="900" dirty="0">
                <a:solidFill>
                  <a:prstClr val="white"/>
                </a:solidFill>
                <a:latin typeface="Arial Narrow" panose="020B0606020202030204" pitchFamily="34" charset="0"/>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5" name="Picture 2" descr="Image result for hyperlink icon">
            <a:hlinkClick r:id="rId5" action="ppaction://hlinksldjump"/>
            <a:extLst>
              <a:ext uri="{FF2B5EF4-FFF2-40B4-BE49-F238E27FC236}">
                <a16:creationId xmlns:a16="http://schemas.microsoft.com/office/drawing/2014/main" id="{DC1729FC-0BAE-40D3-A5D1-6B8C406C6ABD}"/>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46A8B2-AEE4-4265-A8FE-5A4CDF16E818}"/>
              </a:ext>
            </a:extLst>
          </p:cNvPr>
          <p:cNvPicPr>
            <a:picLocks noChangeAspect="1"/>
          </p:cNvPicPr>
          <p:nvPr/>
        </p:nvPicPr>
        <p:blipFill>
          <a:blip r:embed="rId7"/>
          <a:stretch>
            <a:fillRect/>
          </a:stretch>
        </p:blipFill>
        <p:spPr>
          <a:xfrm>
            <a:off x="1047411" y="1403514"/>
            <a:ext cx="7049178" cy="4642718"/>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EEE949CE-8C9A-4188-AEDF-9175D9739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16016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2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755863"/>
            <a:ext cx="7231228" cy="1261884"/>
          </a:xfrm>
          <a:prstGeom prst="rect">
            <a:avLst/>
          </a:prstGeom>
          <a:noFill/>
        </p:spPr>
        <p:txBody>
          <a:bodyPr wrap="square" rtlCol="0">
            <a:spAutoFit/>
          </a:bodyPr>
          <a:lstStyle/>
          <a:p>
            <a:pPr lvl="0"/>
            <a:r>
              <a:rPr lang="fr-CA" sz="1900" b="1" dirty="0">
                <a:solidFill>
                  <a:prstClr val="white"/>
                </a:solidFill>
                <a:latin typeface="Arial Narrow" panose="020B0606020202030204" pitchFamily="34" charset="0"/>
              </a:rPr>
              <a:t>Sélectionner des options thérapeutiques personnalisées pour la prévention des AVC en présence de FA (FA) en se fondant sur les lignes directrices de pratique clinique canadiennes actuelles et sur l’expérience rassurante du « monde réel </a:t>
            </a:r>
            <a:r>
              <a:rPr lang="en-CA" sz="1900" b="1" dirty="0">
                <a:solidFill>
                  <a:prstClr val="white"/>
                </a:solidFill>
                <a:latin typeface="Arial Narrow" panose="020B0606020202030204" pitchFamily="34" charset="0"/>
              </a:rPr>
              <a:t>»</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349025"/>
            <a:ext cx="6993522" cy="1015663"/>
          </a:xfrm>
          <a:prstGeom prst="rect">
            <a:avLst/>
          </a:prstGeom>
          <a:noFill/>
        </p:spPr>
        <p:txBody>
          <a:bodyPr wrap="square" rtlCol="0">
            <a:spAutoFit/>
          </a:bodyPr>
          <a:lstStyle/>
          <a:p>
            <a:pPr lvl="0"/>
            <a:r>
              <a:rPr lang="fr-CA" sz="2000" b="1" dirty="0">
                <a:solidFill>
                  <a:prstClr val="white"/>
                </a:solidFill>
                <a:latin typeface="Arial Narrow" panose="020B0606020202030204" pitchFamily="34" charset="0"/>
              </a:rPr>
              <a:t>Évaluer et optimiser le risque hémorragique chez les patients atteints de FA nécessitant un traitement à long terme par un AOD pour prévenir un AVC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900164"/>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24522"/>
            <a:ext cx="7231228" cy="1015663"/>
          </a:xfrm>
          <a:prstGeom prst="rect">
            <a:avLst/>
          </a:prstGeom>
          <a:noFill/>
        </p:spPr>
        <p:txBody>
          <a:bodyPr wrap="square" rtlCol="0">
            <a:spAutoFit/>
          </a:bodyPr>
          <a:lstStyle/>
          <a:p>
            <a:pPr lvl="0"/>
            <a:r>
              <a:rPr lang="fr-FR" sz="2000" b="1" dirty="0">
                <a:solidFill>
                  <a:prstClr val="white"/>
                </a:solidFill>
                <a:latin typeface="Arial Narrow" panose="020B0606020202030204" pitchFamily="34" charset="0"/>
              </a:rPr>
              <a:t>Prendre des mesures pour assurer le choix de schémas posologiques appropriés et l’observance à long terme de l’anticoagulation orale chez les patients atteints de FA</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CA" sz="2400" b="1" dirty="0">
                <a:solidFill>
                  <a:srgbClr val="99DFEB"/>
                </a:solidFill>
                <a:latin typeface="Arial Narrow" panose="020B0606020202030204" pitchFamily="34" charset="0"/>
                <a:cs typeface="Lato"/>
              </a:rPr>
              <a:t>À </a:t>
            </a:r>
            <a:r>
              <a:rPr lang="fr-CA" sz="2400" b="1" dirty="0">
                <a:solidFill>
                  <a:srgbClr val="99DFEB"/>
                </a:solidFill>
                <a:latin typeface="Arial Narrow" panose="020B0606020202030204" pitchFamily="34" charset="0"/>
                <a:cs typeface="Lato"/>
              </a:rPr>
              <a:t>la fin de cette activité, le participant sera en mesure de </a:t>
            </a:r>
            <a: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22" name="4E92DA43-5712-40E9-AFDC-2C1062C78C6F" descr="7646DFF2-B812-4635-AA57-5171E34E5A45@chrc">
            <a:extLst>
              <a:ext uri="{FF2B5EF4-FFF2-40B4-BE49-F238E27FC236}">
                <a16:creationId xmlns:a16="http://schemas.microsoft.com/office/drawing/2014/main" id="{2DF467D0-1A93-4ACD-B200-72B6DE77F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10778ED9-D49E-4CE9-90BB-AD2FD08ADF54}"/>
              </a:ext>
            </a:extLst>
          </p:cNvPr>
          <p:cNvSpPr/>
          <p:nvPr/>
        </p:nvSpPr>
        <p:spPr>
          <a:xfrm>
            <a:off x="4314443" y="1214679"/>
            <a:ext cx="4885904"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3" y="2695487"/>
            <a:ext cx="4829557"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34356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7195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652658"/>
            <a:ext cx="4885904" cy="1015663"/>
          </a:xfrm>
          <a:prstGeom prst="rect">
            <a:avLst/>
          </a:prstGeom>
        </p:spPr>
        <p:txBody>
          <a:bodyPr wrap="square" anchor="b">
            <a:spAutoFit/>
          </a:bodyPr>
          <a:lstStyle/>
          <a:p>
            <a:pPr defTabSz="914400" fontAlgn="base">
              <a:defRPr/>
            </a:pPr>
            <a:r>
              <a:rPr lang="fr-CA" sz="2000" b="1" kern="0" dirty="0">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F58A1E19-94ED-4769-AEA4-37602E87BDDF}"/>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080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Traitement d’une hémorragie majeure sous AOD - Principes de base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ED570E-F918-4841-B0B0-03C8CCBFCDEC}"/>
              </a:ext>
            </a:extLst>
          </p:cNvPr>
          <p:cNvSpPr/>
          <p:nvPr/>
        </p:nvSpPr>
        <p:spPr>
          <a:xfrm>
            <a:off x="185988" y="1472542"/>
            <a:ext cx="8819816" cy="4413516"/>
          </a:xfrm>
          <a:prstGeom prst="rect">
            <a:avLst/>
          </a:prstGeom>
        </p:spPr>
        <p:txBody>
          <a:bodyPr wrap="square">
            <a:spAutoFit/>
          </a:bodyPr>
          <a:lstStyle/>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Réanimer (Hydratation IV, oxygène)</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Identifier la source d’hémorragie et la maîtriser (tamponnement, compression, cautérisation)</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Arrêter l’AOD (vs risque de thrombose)</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Transfuser les produits sanguins appropriés (concentré de globules rouges, plaquettes, plasma)</a:t>
            </a:r>
            <a:br>
              <a:rPr lang="fr-CA" sz="2200" b="1" dirty="0">
                <a:solidFill>
                  <a:schemeClr val="tx1">
                    <a:lumMod val="85000"/>
                    <a:lumOff val="15000"/>
                  </a:schemeClr>
                </a:solidFill>
                <a:latin typeface="Arial Narrow" panose="020B0606020202030204" pitchFamily="34" charset="0"/>
                <a:cs typeface="Arial" panose="020B0604020202020204" pitchFamily="34" charset="0"/>
              </a:rPr>
            </a:br>
            <a:r>
              <a:rPr lang="fr-CA" sz="2200" b="1" dirty="0">
                <a:solidFill>
                  <a:schemeClr val="tx1">
                    <a:lumMod val="85000"/>
                    <a:lumOff val="15000"/>
                  </a:schemeClr>
                </a:solidFill>
                <a:latin typeface="Arial Narrow" panose="020B0606020202030204" pitchFamily="34" charset="0"/>
                <a:cs typeface="Arial" panose="020B0604020202020204" pitchFamily="34" charset="0"/>
              </a:rPr>
              <a:t>Charbon activé, lavage gastrique</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fr-CA" sz="2000" b="1" dirty="0">
                <a:solidFill>
                  <a:schemeClr val="tx1">
                    <a:lumMod val="85000"/>
                    <a:lumOff val="15000"/>
                  </a:schemeClr>
                </a:solidFill>
                <a:latin typeface="Arial Narrow" panose="020B0606020202030204" pitchFamily="34" charset="0"/>
                <a:cs typeface="Arial" panose="020B0604020202020204" pitchFamily="34" charset="0"/>
              </a:rPr>
              <a:t>Si l’on suspecte une surdose dans les 2 à 3 heures précédentes</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Hémodialyse</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fr-CA" sz="2000" b="1" dirty="0">
                <a:solidFill>
                  <a:schemeClr val="tx1">
                    <a:lumMod val="85000"/>
                    <a:lumOff val="15000"/>
                  </a:schemeClr>
                </a:solidFill>
                <a:latin typeface="Arial Narrow" panose="020B0606020202030204" pitchFamily="34" charset="0"/>
                <a:cs typeface="Arial" panose="020B0604020202020204" pitchFamily="34" charset="0"/>
              </a:rPr>
              <a:t>Dabigatran, en raison de sa faible liaison aux protéines (35%)</a:t>
            </a:r>
          </a:p>
        </p:txBody>
      </p:sp>
      <p:pic>
        <p:nvPicPr>
          <p:cNvPr id="14" name="Picture 2" descr="Image result for hyperlink icon">
            <a:hlinkClick r:id="rId5" action="ppaction://hlinksldjump"/>
            <a:extLst>
              <a:ext uri="{FF2B5EF4-FFF2-40B4-BE49-F238E27FC236}">
                <a16:creationId xmlns:a16="http://schemas.microsoft.com/office/drawing/2014/main" id="{9B16AC10-278C-4F3A-987E-E75AB65E6FDD}"/>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842C88-95A0-4228-B52A-E5D6FA5E2A6E}"/>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2" name="4E92DA43-5712-40E9-AFDC-2C1062C78C6F" descr="7646DFF2-B812-4635-AA57-5171E34E5A45@chrc">
            <a:extLst>
              <a:ext uri="{FF2B5EF4-FFF2-40B4-BE49-F238E27FC236}">
                <a16:creationId xmlns:a16="http://schemas.microsoft.com/office/drawing/2014/main" id="{E26725CC-690F-4014-915F-2AACC949F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23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757580" cy="954107"/>
          </a:xfrm>
          <a:prstGeom prst="rect">
            <a:avLst/>
          </a:prstGeom>
          <a:noFill/>
        </p:spPr>
        <p:txBody>
          <a:bodyPr wrap="square">
            <a:spAutoFit/>
          </a:bodyPr>
          <a:lstStyle/>
          <a:p>
            <a:pPr lvl="0">
              <a:defRPr/>
            </a:pPr>
            <a:r>
              <a:rPr lang="en-CA" sz="2800" b="1" dirty="0" err="1">
                <a:solidFill>
                  <a:srgbClr val="183059"/>
                </a:solidFill>
                <a:latin typeface="Arial Narrow" panose="020B0606020202030204" pitchFamily="34" charset="0"/>
                <a:cs typeface="Aharoni" panose="02010803020104030203" pitchFamily="2" charset="-79"/>
              </a:rPr>
              <a:t>Traitement</a:t>
            </a:r>
            <a:r>
              <a:rPr lang="en-CA" sz="2800" b="1" dirty="0">
                <a:solidFill>
                  <a:srgbClr val="183059"/>
                </a:solidFill>
                <a:latin typeface="Arial Narrow" panose="020B0606020202030204" pitchFamily="34" charset="0"/>
                <a:cs typeface="Aharoni" panose="02010803020104030203" pitchFamily="2" charset="-79"/>
              </a:rPr>
              <a:t> </a:t>
            </a:r>
            <a:r>
              <a:rPr lang="fr-CA" sz="2800" b="1" dirty="0">
                <a:solidFill>
                  <a:srgbClr val="183059"/>
                </a:solidFill>
                <a:latin typeface="Arial Narrow" panose="020B0606020202030204" pitchFamily="34" charset="0"/>
                <a:cs typeface="Aharoni" panose="02010803020104030203" pitchFamily="2" charset="-79"/>
              </a:rPr>
              <a:t>d’une hémorragie majeure sous AOD - Principes de base agents hémostatiques</a:t>
            </a:r>
            <a:endParaRPr lang="en-CA" sz="28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0934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439462-83CE-4FF0-A5A3-8A63E14D727D}"/>
              </a:ext>
            </a:extLst>
          </p:cNvPr>
          <p:cNvSpPr txBox="1"/>
          <p:nvPr/>
        </p:nvSpPr>
        <p:spPr>
          <a:xfrm>
            <a:off x="280747" y="1318587"/>
            <a:ext cx="8896350" cy="4585871"/>
          </a:xfrm>
          <a:prstGeom prst="rect">
            <a:avLst/>
          </a:prstGeom>
          <a:noFill/>
        </p:spPr>
        <p:txBody>
          <a:bodyPr wrap="square" rtlCol="0">
            <a:spAutoFit/>
          </a:bodyPr>
          <a:lstStyle/>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Agents </a:t>
            </a:r>
            <a:r>
              <a:rPr lang="fr-FR" sz="2400" b="1" dirty="0" err="1">
                <a:solidFill>
                  <a:schemeClr val="tx1">
                    <a:lumMod val="85000"/>
                    <a:lumOff val="15000"/>
                  </a:schemeClr>
                </a:solidFill>
                <a:latin typeface="Arial Narrow" panose="020B0606020202030204" pitchFamily="34" charset="0"/>
                <a:cs typeface="Arial" panose="020B0604020202020204" pitchFamily="34" charset="0"/>
              </a:rPr>
              <a:t>antifibrinolytiques</a:t>
            </a:r>
            <a:endParaRPr lang="fr-FR" sz="2400" b="1" dirty="0">
              <a:solidFill>
                <a:schemeClr val="tx1">
                  <a:lumMod val="85000"/>
                  <a:lumOff val="15000"/>
                </a:schemeClr>
              </a:solidFill>
              <a:latin typeface="Arial Narrow" panose="020B0606020202030204" pitchFamily="34" charset="0"/>
              <a:cs typeface="Arial" panose="020B0604020202020204" pitchFamily="34" charset="0"/>
            </a:endParaRP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Acide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aminocaproïque</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Amicar</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Acide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tranexamique</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Cyclokapron</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FR"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Agents </a:t>
            </a:r>
            <a:r>
              <a:rPr lang="fr-FR" sz="2400" b="1" dirty="0" err="1">
                <a:solidFill>
                  <a:schemeClr val="tx1">
                    <a:lumMod val="85000"/>
                    <a:lumOff val="15000"/>
                  </a:schemeClr>
                </a:solidFill>
                <a:latin typeface="Arial Narrow" panose="020B0606020202030204" pitchFamily="34" charset="0"/>
                <a:cs typeface="Arial" panose="020B0604020202020204" pitchFamily="34" charset="0"/>
              </a:rPr>
              <a:t>prothrombotiques</a:t>
            </a:r>
            <a:r>
              <a:rPr lang="fr-FR" sz="2400" b="1" dirty="0">
                <a:solidFill>
                  <a:schemeClr val="tx1">
                    <a:lumMod val="85000"/>
                    <a:lumOff val="15000"/>
                  </a:schemeClr>
                </a:solidFill>
                <a:latin typeface="Arial Narrow" panose="020B0606020202030204" pitchFamily="34" charset="0"/>
                <a:cs typeface="Arial" panose="020B0604020202020204" pitchFamily="34" charset="0"/>
              </a:rPr>
              <a:t> (avec un risque de causer une thrombose…) </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CCP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Octaplex</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Beriplex</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err="1">
                <a:solidFill>
                  <a:schemeClr val="tx1">
                    <a:lumMod val="85000"/>
                    <a:lumOff val="15000"/>
                  </a:schemeClr>
                </a:solidFill>
                <a:latin typeface="Arial Narrow" panose="020B0606020202030204" pitchFamily="34" charset="0"/>
                <a:cs typeface="Arial" panose="020B0604020202020204" pitchFamily="34" charset="0"/>
              </a:rPr>
              <a:t>CCPa</a:t>
            </a:r>
            <a:r>
              <a:rPr lang="fr-FR" sz="2000" dirty="0">
                <a:solidFill>
                  <a:schemeClr val="tx1">
                    <a:lumMod val="85000"/>
                    <a:lumOff val="15000"/>
                  </a:schemeClr>
                </a:solidFill>
                <a:latin typeface="Arial Narrow" panose="020B0606020202030204" pitchFamily="34" charset="0"/>
                <a:cs typeface="Arial" panose="020B0604020202020204" pitchFamily="34" charset="0"/>
              </a:rPr>
              <a:t>  (FEIBA™)</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err="1">
                <a:solidFill>
                  <a:schemeClr val="tx1">
                    <a:lumMod val="85000"/>
                    <a:lumOff val="15000"/>
                  </a:schemeClr>
                </a:solidFill>
                <a:latin typeface="Arial Narrow" panose="020B0606020202030204" pitchFamily="34" charset="0"/>
                <a:cs typeface="Arial" panose="020B0604020202020204" pitchFamily="34" charset="0"/>
              </a:rPr>
              <a:t>rFVIIa</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NovoSeven</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Niastase</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FR"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err="1">
                <a:solidFill>
                  <a:schemeClr val="tx1">
                    <a:lumMod val="85000"/>
                    <a:lumOff val="15000"/>
                  </a:schemeClr>
                </a:solidFill>
                <a:latin typeface="Arial Narrow" panose="020B0606020202030204" pitchFamily="34" charset="0"/>
                <a:cs typeface="Arial" panose="020B0604020202020204" pitchFamily="34" charset="0"/>
              </a:rPr>
              <a:t>Cryoprécipité</a:t>
            </a:r>
            <a:endParaRPr lang="fr-FR" sz="2400" b="1"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err="1">
                <a:solidFill>
                  <a:schemeClr val="tx1">
                    <a:lumMod val="85000"/>
                    <a:lumOff val="15000"/>
                  </a:schemeClr>
                </a:solidFill>
                <a:latin typeface="Arial Narrow" panose="020B0606020202030204" pitchFamily="34" charset="0"/>
                <a:cs typeface="Arial" panose="020B0604020202020204" pitchFamily="34" charset="0"/>
              </a:rPr>
              <a:t>Desmopressine</a:t>
            </a:r>
            <a:r>
              <a:rPr lang="fr-FR" sz="2400" b="1" dirty="0">
                <a:solidFill>
                  <a:schemeClr val="tx1">
                    <a:lumMod val="85000"/>
                    <a:lumOff val="15000"/>
                  </a:schemeClr>
                </a:solidFill>
                <a:latin typeface="Arial Narrow" panose="020B0606020202030204" pitchFamily="34" charset="0"/>
                <a:cs typeface="Arial" panose="020B0604020202020204" pitchFamily="34" charset="0"/>
              </a:rPr>
              <a:t> (DDAVP)</a:t>
            </a: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Plasma frais congelé (PFC)</a:t>
            </a:r>
          </a:p>
        </p:txBody>
      </p:sp>
      <p:pic>
        <p:nvPicPr>
          <p:cNvPr id="11" name="Picture 2" descr="Image result for hyperlink icon">
            <a:hlinkClick r:id="rId5" action="ppaction://hlinksldjump"/>
            <a:extLst>
              <a:ext uri="{FF2B5EF4-FFF2-40B4-BE49-F238E27FC236}">
                <a16:creationId xmlns:a16="http://schemas.microsoft.com/office/drawing/2014/main" id="{1A2807F5-F127-4664-B3F4-C0D773EB1783}"/>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664101-1789-4147-A7D5-B0D544C134B3}"/>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3" name="4E92DA43-5712-40E9-AFDC-2C1062C78C6F" descr="7646DFF2-B812-4635-AA57-5171E34E5A45@chrc">
            <a:extLst>
              <a:ext uri="{FF2B5EF4-FFF2-40B4-BE49-F238E27FC236}">
                <a16:creationId xmlns:a16="http://schemas.microsoft.com/office/drawing/2014/main" id="{A3158B3E-3C24-4A58-A4CB-3983B0275E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14873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930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42700"/>
            <a:ext cx="6928849" cy="1015663"/>
          </a:xfrm>
          <a:prstGeom prst="rect">
            <a:avLst/>
          </a:prstGeom>
          <a:noFill/>
        </p:spPr>
        <p:txBody>
          <a:bodyPr wrap="square">
            <a:spAutoFit/>
          </a:bodyPr>
          <a:lstStyle/>
          <a:p>
            <a:pPr lvl="0">
              <a:defRPr/>
            </a:pPr>
            <a:r>
              <a:rPr lang="en-CA" sz="3000" b="1" dirty="0" err="1">
                <a:solidFill>
                  <a:srgbClr val="183059"/>
                </a:solidFill>
                <a:latin typeface="Arial Narrow" panose="020B0606020202030204" pitchFamily="34" charset="0"/>
                <a:cs typeface="Aharoni" panose="02010803020104030203" pitchFamily="2" charset="-79"/>
              </a:rPr>
              <a:t>Traitement</a:t>
            </a:r>
            <a:r>
              <a:rPr lang="en-CA" sz="3000" b="1" dirty="0">
                <a:solidFill>
                  <a:srgbClr val="183059"/>
                </a:solidFill>
                <a:latin typeface="Arial Narrow" panose="020B0606020202030204" pitchFamily="34" charset="0"/>
                <a:cs typeface="Aharoni" panose="02010803020104030203" pitchFamily="2" charset="-79"/>
              </a:rPr>
              <a:t> </a:t>
            </a:r>
            <a:r>
              <a:rPr lang="fr-CA" sz="3000" b="1" dirty="0">
                <a:solidFill>
                  <a:srgbClr val="183059"/>
                </a:solidFill>
                <a:latin typeface="Arial Narrow" panose="020B0606020202030204" pitchFamily="34" charset="0"/>
                <a:cs typeface="Aharoni" panose="02010803020104030203" pitchFamily="2" charset="-79"/>
              </a:rPr>
              <a:t>d’une hémorragie majeure sous AOD – Agents d’inversion </a:t>
            </a:r>
            <a:r>
              <a:rPr lang="en-CA" sz="3000" b="1" dirty="0">
                <a:solidFill>
                  <a:srgbClr val="183059"/>
                </a:solidFill>
                <a:latin typeface="Arial Narrow" panose="020B0606020202030204" pitchFamily="34" charset="0"/>
                <a:cs typeface="Aharoni" panose="02010803020104030203" pitchFamily="2" charset="-79"/>
              </a:rPr>
              <a:t>(Antidotes)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AE076B-AC0E-4D5B-8DF9-E4E3DC1A24FA}"/>
              </a:ext>
            </a:extLst>
          </p:cNvPr>
          <p:cNvSpPr/>
          <p:nvPr/>
        </p:nvSpPr>
        <p:spPr>
          <a:xfrm>
            <a:off x="665797" y="1517654"/>
            <a:ext cx="8538528" cy="4247317"/>
          </a:xfrm>
          <a:prstGeom prst="rect">
            <a:avLst/>
          </a:prstGeom>
        </p:spPr>
        <p:txBody>
          <a:bodyPr wrap="square">
            <a:spAutoFit/>
          </a:bodyPr>
          <a:lstStyle/>
          <a:p>
            <a:pPr defTabSz="914400" fontAlgn="base">
              <a:spcBef>
                <a:spcPct val="0"/>
              </a:spcBef>
              <a:spcAft>
                <a:spcPct val="0"/>
              </a:spcAft>
              <a:buClr>
                <a:srgbClr val="FF0000"/>
              </a:buClr>
            </a:pPr>
            <a:r>
              <a:rPr lang="fr-FR" b="1" dirty="0">
                <a:solidFill>
                  <a:schemeClr val="tx1">
                    <a:lumMod val="85000"/>
                    <a:lumOff val="15000"/>
                  </a:schemeClr>
                </a:solidFill>
                <a:latin typeface="Arial Narrow" panose="020B0606020202030204" pitchFamily="34" charset="0"/>
                <a:cs typeface="Arial" panose="020B0604020202020204" pitchFamily="34" charset="0"/>
              </a:rPr>
              <a:t>Circonstances dans lesquelles un antidote peut être utile :</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Polytraumatisme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AVC nécessitant une thrombolyse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Chirurgie urgente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Surdose</a:t>
            </a:r>
          </a:p>
          <a:p>
            <a:pPr defTabSz="914400" fontAlgn="base">
              <a:spcBef>
                <a:spcPct val="0"/>
              </a:spcBef>
              <a:spcAft>
                <a:spcPct val="0"/>
              </a:spcAft>
              <a:buClr>
                <a:srgbClr val="FF0000"/>
              </a:buClr>
            </a:pPr>
            <a:r>
              <a:rPr lang="fr-FR" b="1" dirty="0" err="1">
                <a:solidFill>
                  <a:schemeClr val="tx1">
                    <a:lumMod val="85000"/>
                    <a:lumOff val="15000"/>
                  </a:schemeClr>
                </a:solidFill>
                <a:latin typeface="Arial Narrow" panose="020B0606020202030204" pitchFamily="34" charset="0"/>
                <a:cs typeface="Arial" panose="020B0604020202020204" pitchFamily="34" charset="0"/>
              </a:rPr>
              <a:t>Idarucizumab</a:t>
            </a:r>
            <a:r>
              <a:rPr lang="fr-FR" b="1" dirty="0">
                <a:solidFill>
                  <a:schemeClr val="tx1">
                    <a:lumMod val="85000"/>
                    <a:lumOff val="15000"/>
                  </a:schemeClr>
                </a:solidFill>
                <a:latin typeface="Arial Narrow" panose="020B0606020202030204" pitchFamily="34" charset="0"/>
                <a:cs typeface="Arial" panose="020B0604020202020204" pitchFamily="34" charset="0"/>
              </a:rPr>
              <a:t> (</a:t>
            </a:r>
            <a:r>
              <a:rPr lang="fr-FR" b="1" dirty="0" err="1">
                <a:solidFill>
                  <a:schemeClr val="tx1">
                    <a:lumMod val="85000"/>
                    <a:lumOff val="15000"/>
                  </a:schemeClr>
                </a:solidFill>
                <a:latin typeface="Arial Narrow" panose="020B0606020202030204" pitchFamily="34" charset="0"/>
                <a:cs typeface="Arial" panose="020B0604020202020204" pitchFamily="34" charset="0"/>
              </a:rPr>
              <a:t>Praxbind</a:t>
            </a:r>
            <a:r>
              <a:rPr lang="fr-FR" b="1" dirty="0">
                <a:solidFill>
                  <a:schemeClr val="tx1">
                    <a:lumMod val="85000"/>
                    <a:lumOff val="15000"/>
                  </a:schemeClr>
                </a:solidFill>
                <a:latin typeface="Arial Narrow" panose="020B0606020202030204" pitchFamily="34" charset="0"/>
                <a:cs typeface="Arial" panose="020B0604020202020204" pitchFamily="34" charset="0"/>
              </a:rPr>
              <a:t>™) </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Fragment d’anticorps humanisé (FAB)</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Élimine le dabigatran de la circulation</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Dosage : 5 g</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TT normalisé en 15 minutes (ne jamais administrer si le TT est déjà normal…)</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5 % d’événements thrombotiques rapportés à un mois</a:t>
            </a:r>
          </a:p>
          <a:p>
            <a:pPr marL="285228" indent="-285750" defTabSz="914400" fontAlgn="base">
              <a:spcBef>
                <a:spcPct val="0"/>
              </a:spcBef>
              <a:spcAft>
                <a:spcPct val="0"/>
              </a:spcAft>
              <a:buClr>
                <a:srgbClr val="FF0000"/>
              </a:buClr>
              <a:buFont typeface="Arial"/>
              <a:buChar char="•"/>
            </a:pPr>
            <a:r>
              <a:rPr lang="fr-FR" b="1" dirty="0" err="1">
                <a:solidFill>
                  <a:schemeClr val="tx1">
                    <a:lumMod val="85000"/>
                    <a:lumOff val="15000"/>
                  </a:schemeClr>
                </a:solidFill>
                <a:latin typeface="Arial Narrow" panose="020B0606020202030204" pitchFamily="34" charset="0"/>
                <a:cs typeface="Arial" panose="020B0604020202020204" pitchFamily="34" charset="0"/>
              </a:rPr>
              <a:t>Andaxanet</a:t>
            </a:r>
            <a:r>
              <a:rPr lang="fr-FR" b="1" dirty="0">
                <a:solidFill>
                  <a:schemeClr val="tx1">
                    <a:lumMod val="85000"/>
                    <a:lumOff val="15000"/>
                  </a:schemeClr>
                </a:solidFill>
                <a:latin typeface="Arial Narrow" panose="020B0606020202030204" pitchFamily="34" charset="0"/>
                <a:cs typeface="Arial" panose="020B0604020202020204" pitchFamily="34" charset="0"/>
              </a:rPr>
              <a:t> Alfa (</a:t>
            </a:r>
            <a:r>
              <a:rPr lang="fr-FR" b="1" dirty="0" err="1">
                <a:solidFill>
                  <a:schemeClr val="tx1">
                    <a:lumMod val="85000"/>
                    <a:lumOff val="15000"/>
                  </a:schemeClr>
                </a:solidFill>
                <a:latin typeface="Arial Narrow" panose="020B0606020202030204" pitchFamily="34" charset="0"/>
                <a:cs typeface="Arial" panose="020B0604020202020204" pitchFamily="34" charset="0"/>
              </a:rPr>
              <a:t>AndexXa</a:t>
            </a:r>
            <a:r>
              <a:rPr lang="fr-FR" b="1"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Facteur </a:t>
            </a:r>
            <a:r>
              <a:rPr lang="fr-FR" dirty="0" err="1">
                <a:solidFill>
                  <a:schemeClr val="tx1">
                    <a:lumMod val="85000"/>
                    <a:lumOff val="15000"/>
                  </a:schemeClr>
                </a:solidFill>
                <a:latin typeface="Arial Narrow" panose="020B0606020202030204" pitchFamily="34" charset="0"/>
                <a:cs typeface="Arial" panose="020B0604020202020204" pitchFamily="34" charset="0"/>
              </a:rPr>
              <a:t>Xa</a:t>
            </a:r>
            <a:r>
              <a:rPr lang="fr-FR" dirty="0">
                <a:solidFill>
                  <a:schemeClr val="tx1">
                    <a:lumMod val="85000"/>
                    <a:lumOff val="15000"/>
                  </a:schemeClr>
                </a:solidFill>
                <a:latin typeface="Arial Narrow" panose="020B0606020202030204" pitchFamily="34" charset="0"/>
                <a:cs typeface="Arial" panose="020B0604020202020204" pitchFamily="34" charset="0"/>
              </a:rPr>
              <a:t> (leurre) avec la séquestration de tout anti-</a:t>
            </a:r>
            <a:r>
              <a:rPr lang="fr-FR" dirty="0" err="1">
                <a:solidFill>
                  <a:schemeClr val="tx1">
                    <a:lumMod val="85000"/>
                    <a:lumOff val="15000"/>
                  </a:schemeClr>
                </a:solidFill>
                <a:latin typeface="Arial Narrow" panose="020B0606020202030204" pitchFamily="34" charset="0"/>
                <a:cs typeface="Arial" panose="020B0604020202020204" pitchFamily="34" charset="0"/>
              </a:rPr>
              <a:t>Xa</a:t>
            </a:r>
            <a:r>
              <a:rPr lang="fr-FR" dirty="0">
                <a:solidFill>
                  <a:schemeClr val="tx1">
                    <a:lumMod val="85000"/>
                    <a:lumOff val="15000"/>
                  </a:schemeClr>
                </a:solidFill>
                <a:latin typeface="Arial Narrow" panose="020B0606020202030204" pitchFamily="34" charset="0"/>
                <a:cs typeface="Arial" panose="020B0604020202020204" pitchFamily="34" charset="0"/>
              </a:rPr>
              <a:t> dans la circulation </a:t>
            </a:r>
            <a:br>
              <a:rPr lang="fr-FR" dirty="0">
                <a:solidFill>
                  <a:schemeClr val="tx1">
                    <a:lumMod val="85000"/>
                    <a:lumOff val="15000"/>
                  </a:schemeClr>
                </a:solidFill>
                <a:latin typeface="Arial Narrow" panose="020B0606020202030204" pitchFamily="34" charset="0"/>
                <a:cs typeface="Arial" panose="020B0604020202020204" pitchFamily="34" charset="0"/>
              </a:rPr>
            </a:br>
            <a:r>
              <a:rPr lang="fr-FR" dirty="0">
                <a:solidFill>
                  <a:schemeClr val="tx1">
                    <a:lumMod val="85000"/>
                    <a:lumOff val="15000"/>
                  </a:schemeClr>
                </a:solidFill>
                <a:latin typeface="Arial Narrow" panose="020B0606020202030204" pitchFamily="34" charset="0"/>
                <a:cs typeface="Arial" panose="020B0604020202020204" pitchFamily="34" charset="0"/>
              </a:rPr>
              <a:t>(Rivaroxaban – Apixaban – </a:t>
            </a:r>
            <a:r>
              <a:rPr lang="fr-FR" dirty="0" err="1">
                <a:solidFill>
                  <a:schemeClr val="tx1">
                    <a:lumMod val="85000"/>
                    <a:lumOff val="15000"/>
                  </a:schemeClr>
                </a:solidFill>
                <a:latin typeface="Arial Narrow" panose="020B0606020202030204" pitchFamily="34" charset="0"/>
                <a:cs typeface="Arial" panose="020B0604020202020204" pitchFamily="34" charset="0"/>
              </a:rPr>
              <a:t>Édoxaban</a:t>
            </a:r>
            <a:r>
              <a:rPr lang="fr-FR"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Approuvé par la FDA en mai 2018 mais pas encore par Santé Canada…</a:t>
            </a:r>
          </a:p>
        </p:txBody>
      </p:sp>
      <p:pic>
        <p:nvPicPr>
          <p:cNvPr id="12" name="Picture 2" descr="Image result for hyperlink icon">
            <a:hlinkClick r:id="rId5" action="ppaction://hlinksldjump"/>
            <a:extLst>
              <a:ext uri="{FF2B5EF4-FFF2-40B4-BE49-F238E27FC236}">
                <a16:creationId xmlns:a16="http://schemas.microsoft.com/office/drawing/2014/main" id="{A082E4F2-4CD0-43CB-9DBF-C477762BDCC5}"/>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7FFF9E2-54A3-4A3F-8BC5-822824ADEDFA}"/>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3" name="4E92DA43-5712-40E9-AFDC-2C1062C78C6F" descr="7646DFF2-B812-4635-AA57-5171E34E5A45@chrc">
            <a:extLst>
              <a:ext uri="{FF2B5EF4-FFF2-40B4-BE49-F238E27FC236}">
                <a16:creationId xmlns:a16="http://schemas.microsoft.com/office/drawing/2014/main" id="{B155DC49-6E36-4169-9EEE-9D4E35B6A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40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56188"/>
            <a:ext cx="8491991" cy="3755273"/>
          </a:xfrm>
        </p:spPr>
        <p:txBody>
          <a:bodyPr>
            <a:normAutofit fontScale="92500" lnSpcReduction="10000"/>
          </a:bodyPr>
          <a:lstStyle/>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1 cas d’AVC sur 3 après l’âge de 65 ans est attribué à la FA</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20 % des patients meurent et 60 % présentent une incapacité majeure après un AVC embolique</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Bien que l’anticoagulation soit un traitement efficace en présence de FA, la prévention de l’AVC ne reflète que lentement la pratique fondées sur l’expérience clinique.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Les données du monde réel révèlent que chez une part importante de patients atteints de FA qui bénéficieraient d’une anticoagulation, celle-ci n’est pas adéquate.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Pour une grande part, ce traitement sous-optimal est dû à la sous-utilisation et au dosage inapproprié des anticoagulants oraux directs (AOD).</a:t>
            </a: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pic>
        <p:nvPicPr>
          <p:cNvPr id="6" name="Picture 5" descr="A close up of a logo&#10;&#10;Description automatically generated">
            <a:extLst>
              <a:ext uri="{FF2B5EF4-FFF2-40B4-BE49-F238E27FC236}">
                <a16:creationId xmlns:a16="http://schemas.microsoft.com/office/drawing/2014/main" id="{F6486FBA-CF1F-44C9-BEBE-4C7B2CAC6D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013953">
            <a:off x="644863" y="-198410"/>
            <a:ext cx="1981626" cy="2458592"/>
          </a:xfrm>
          <a:prstGeom prst="rect">
            <a:avLst/>
          </a:prstGeom>
        </p:spPr>
      </p:pic>
      <p:pic>
        <p:nvPicPr>
          <p:cNvPr id="13" name="4E92DA43-5712-40E9-AFDC-2C1062C78C6F" descr="7646DFF2-B812-4635-AA57-5171E34E5A45@chrc">
            <a:extLst>
              <a:ext uri="{FF2B5EF4-FFF2-40B4-BE49-F238E27FC236}">
                <a16:creationId xmlns:a16="http://schemas.microsoft.com/office/drawing/2014/main" id="{C648CE26-4FF3-475A-9F6D-7C6DCC9F9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096" y="605080"/>
            <a:ext cx="2279830" cy="12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CA" sz="900" baseline="30000" dirty="0">
                <a:solidFill>
                  <a:prstClr val="white"/>
                </a:solidFill>
                <a:latin typeface="Arial Narrow" panose="020B0606020202030204" pitchFamily="34" charset="0"/>
                <a:cs typeface="Arial" pitchFamily="34" charset="0"/>
              </a:rPr>
              <a:t>1</a:t>
            </a:r>
            <a:r>
              <a:rPr lang="fr-CA" sz="900" dirty="0">
                <a:solidFill>
                  <a:prstClr val="white"/>
                </a:solidFill>
                <a:latin typeface="Arial Narrow" panose="020B0606020202030204" pitchFamily="34" charset="0"/>
                <a:cs typeface="Arial" pitchFamily="34" charset="0"/>
              </a:rPr>
              <a:t> Il est préférable d’utiliser un AOD à la warfarine en présence de FA non valvulaire </a:t>
            </a:r>
          </a:p>
          <a:p>
            <a:pPr lvl="0">
              <a:lnSpc>
                <a:spcPct val="90000"/>
              </a:lnSpc>
              <a:defRPr/>
            </a:pPr>
            <a:r>
              <a:rPr lang="fr-CA" sz="900" baseline="30000" dirty="0">
                <a:solidFill>
                  <a:prstClr val="white"/>
                </a:solidFill>
                <a:latin typeface="Arial Narrow" panose="020B0606020202030204" pitchFamily="34" charset="0"/>
                <a:cs typeface="Arial" pitchFamily="34" charset="0"/>
              </a:rPr>
              <a:t>2 </a:t>
            </a:r>
            <a:r>
              <a:rPr lang="fr-CA" sz="900" dirty="0">
                <a:solidFill>
                  <a:prstClr val="white"/>
                </a:solidFill>
                <a:latin typeface="Arial Narrow" panose="020B0606020202030204" pitchFamily="34" charset="0"/>
                <a:cs typeface="Arial" pitchFamily="34" charset="0"/>
              </a:rPr>
              <a:t>Les options thérapeutiques incluent une monothérapie antiplaquettaire (AAS 81-100 mg/jour) seule; ou en association à un deuxième agent antiplaquettaire (p. ex., le </a:t>
            </a:r>
            <a:r>
              <a:rPr lang="fr-CA" sz="900" dirty="0" err="1">
                <a:solidFill>
                  <a:prstClr val="white"/>
                </a:solidFill>
                <a:latin typeface="Arial Narrow" panose="020B0606020202030204" pitchFamily="34" charset="0"/>
                <a:cs typeface="Arial" pitchFamily="34" charset="0"/>
              </a:rPr>
              <a:t>clopidogrel</a:t>
            </a:r>
            <a:r>
              <a:rPr lang="fr-CA" sz="900" dirty="0">
                <a:solidFill>
                  <a:prstClr val="white"/>
                </a:solidFill>
                <a:latin typeface="Arial Narrow" panose="020B0606020202030204" pitchFamily="34" charset="0"/>
                <a:cs typeface="Arial" pitchFamily="34" charset="0"/>
              </a:rPr>
              <a:t> 75 mg/jour ou le </a:t>
            </a:r>
            <a:r>
              <a:rPr lang="fr-CA" sz="900" dirty="0" err="1">
                <a:solidFill>
                  <a:prstClr val="white"/>
                </a:solidFill>
                <a:latin typeface="Arial Narrow" panose="020B0606020202030204" pitchFamily="34" charset="0"/>
                <a:cs typeface="Arial" pitchFamily="34" charset="0"/>
              </a:rPr>
              <a:t>ticagrelor</a:t>
            </a:r>
            <a:r>
              <a:rPr lang="fr-CA" sz="900" dirty="0">
                <a:solidFill>
                  <a:prstClr val="white"/>
                </a:solidFill>
                <a:latin typeface="Arial Narrow" panose="020B0606020202030204" pitchFamily="34" charset="0"/>
                <a:cs typeface="Arial" pitchFamily="34" charset="0"/>
              </a:rPr>
              <a:t> 60 mg BID), ou un agent </a:t>
            </a:r>
            <a:r>
              <a:rPr lang="fr-CA" sz="900" dirty="0" err="1">
                <a:solidFill>
                  <a:prstClr val="white"/>
                </a:solidFill>
                <a:latin typeface="Arial Narrow" panose="020B0606020202030204" pitchFamily="34" charset="0"/>
                <a:cs typeface="Arial" pitchFamily="34" charset="0"/>
              </a:rPr>
              <a:t>antithrombotique</a:t>
            </a:r>
            <a:r>
              <a:rPr lang="fr-CA" sz="900" dirty="0">
                <a:solidFill>
                  <a:prstClr val="white"/>
                </a:solidFill>
                <a:latin typeface="Arial Narrow" panose="020B0606020202030204" pitchFamily="34" charset="0"/>
                <a:cs typeface="Arial" pitchFamily="34" charset="0"/>
              </a:rPr>
              <a:t> (rivaroxaban 2,5 mg BID)</a:t>
            </a:r>
          </a:p>
          <a:p>
            <a:pPr lvl="0">
              <a:lnSpc>
                <a:spcPct val="90000"/>
              </a:lnSpc>
              <a:defRPr/>
            </a:pPr>
            <a:endParaRPr lang="en-GB" sz="800" dirty="0">
              <a:solidFill>
                <a:prstClr val="white"/>
              </a:solidFill>
              <a:latin typeface="Arial Narrow" panose="020B0606020202030204" pitchFamily="34" charset="0"/>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1" name="4E92DA43-5712-40E9-AFDC-2C1062C78C6F" descr="7646DFF2-B812-4635-AA57-5171E34E5A45@chrc">
            <a:extLst>
              <a:ext uri="{FF2B5EF4-FFF2-40B4-BE49-F238E27FC236}">
                <a16:creationId xmlns:a16="http://schemas.microsoft.com/office/drawing/2014/main" id="{685062CB-0561-4CDF-A4CC-11C750D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26188C-21A8-423B-92CE-F887110A3B0C}"/>
              </a:ext>
            </a:extLst>
          </p:cNvPr>
          <p:cNvPicPr>
            <a:picLocks noChangeAspect="1"/>
          </p:cNvPicPr>
          <p:nvPr/>
        </p:nvPicPr>
        <p:blipFill>
          <a:blip r:embed="rId6"/>
          <a:stretch>
            <a:fillRect/>
          </a:stretch>
        </p:blipFill>
        <p:spPr>
          <a:xfrm>
            <a:off x="161924" y="1957803"/>
            <a:ext cx="5286376" cy="3702883"/>
          </a:xfrm>
          <a:prstGeom prst="rect">
            <a:avLst/>
          </a:prstGeom>
        </p:spPr>
      </p:pic>
      <p:pic>
        <p:nvPicPr>
          <p:cNvPr id="3" name="Picture 2">
            <a:extLst>
              <a:ext uri="{FF2B5EF4-FFF2-40B4-BE49-F238E27FC236}">
                <a16:creationId xmlns:a16="http://schemas.microsoft.com/office/drawing/2014/main" id="{D5B9F010-710E-4B12-AA29-420284FA3D9F}"/>
              </a:ext>
            </a:extLst>
          </p:cNvPr>
          <p:cNvPicPr>
            <a:picLocks noChangeAspect="1"/>
          </p:cNvPicPr>
          <p:nvPr/>
        </p:nvPicPr>
        <p:blipFill>
          <a:blip r:embed="rId7"/>
          <a:stretch>
            <a:fillRect/>
          </a:stretch>
        </p:blipFill>
        <p:spPr>
          <a:xfrm>
            <a:off x="5448300" y="1699208"/>
            <a:ext cx="3115983" cy="3961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18049</TotalTime>
  <Words>14430</Words>
  <Application>Microsoft Office PowerPoint</Application>
  <PresentationFormat>On-screen Show (4:3)</PresentationFormat>
  <Paragraphs>1426</Paragraphs>
  <Slides>73</Slides>
  <Notes>73</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Agency FB</vt:lpstr>
      <vt:lpstr>Arial</vt:lpstr>
      <vt:lpstr>Arial Narrow</vt:lpstr>
      <vt:lpstr>Calibri</vt:lpstr>
      <vt:lpstr>Candara</vt:lpstr>
      <vt:lpstr>Lato</vt:lpstr>
      <vt:lpstr>Open Sans</vt:lpstr>
      <vt:lpstr>Segoe Print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324</cp:revision>
  <cp:lastPrinted>2019-04-05T04:14:46Z</cp:lastPrinted>
  <dcterms:created xsi:type="dcterms:W3CDTF">2019-01-22T21:40:24Z</dcterms:created>
  <dcterms:modified xsi:type="dcterms:W3CDTF">2019-08-23T19:13:55Z</dcterms:modified>
</cp:coreProperties>
</file>